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 id="269" r:id="rId14"/>
    <p:sldId id="270" r:id="rId15"/>
    <p:sldId id="271"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47" autoAdjust="0"/>
    <p:restoredTop sz="94660"/>
  </p:normalViewPr>
  <p:slideViewPr>
    <p:cSldViewPr snapToGrid="0">
      <p:cViewPr varScale="1">
        <p:scale>
          <a:sx n="69" d="100"/>
          <a:sy n="69" d="100"/>
        </p:scale>
        <p:origin x="69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hel Gupta" userId="20d68076f72bd7db" providerId="LiveId" clId="{D834F82C-F814-4EC0-88A6-FC1E94DC390D}"/>
    <pc:docChg chg="undo redo custSel addSld delSld modSld sldOrd">
      <pc:chgData name="Chahel Gupta" userId="20d68076f72bd7db" providerId="LiveId" clId="{D834F82C-F814-4EC0-88A6-FC1E94DC390D}" dt="2021-03-02T16:10:11.177" v="563" actId="47"/>
      <pc:docMkLst>
        <pc:docMk/>
      </pc:docMkLst>
      <pc:sldChg chg="addSp modSp mod">
        <pc:chgData name="Chahel Gupta" userId="20d68076f72bd7db" providerId="LiveId" clId="{D834F82C-F814-4EC0-88A6-FC1E94DC390D}" dt="2021-03-02T10:13:25.170" v="556"/>
        <pc:sldMkLst>
          <pc:docMk/>
          <pc:sldMk cId="3355195476" sldId="256"/>
        </pc:sldMkLst>
        <pc:spChg chg="mod">
          <ac:chgData name="Chahel Gupta" userId="20d68076f72bd7db" providerId="LiveId" clId="{D834F82C-F814-4EC0-88A6-FC1E94DC390D}" dt="2021-03-01T16:26:47.401" v="209" actId="208"/>
          <ac:spMkLst>
            <pc:docMk/>
            <pc:sldMk cId="3355195476" sldId="256"/>
            <ac:spMk id="2" creationId="{8ED939A0-D7E8-4CC9-AA93-57554A6933FF}"/>
          </ac:spMkLst>
        </pc:spChg>
        <pc:graphicFrameChg chg="add mod modGraphic">
          <ac:chgData name="Chahel Gupta" userId="20d68076f72bd7db" providerId="LiveId" clId="{D834F82C-F814-4EC0-88A6-FC1E94DC390D}" dt="2021-03-02T10:13:25.170" v="556"/>
          <ac:graphicFrameMkLst>
            <pc:docMk/>
            <pc:sldMk cId="3355195476" sldId="256"/>
            <ac:graphicFrameMk id="3" creationId="{F6B32852-7E4D-44E8-BAE5-9D3583B65EF4}"/>
          </ac:graphicFrameMkLst>
        </pc:graphicFrameChg>
      </pc:sldChg>
      <pc:sldChg chg="modSp mod">
        <pc:chgData name="Chahel Gupta" userId="20d68076f72bd7db" providerId="LiveId" clId="{D834F82C-F814-4EC0-88A6-FC1E94DC390D}" dt="2021-03-02T10:01:05.073" v="503" actId="1076"/>
        <pc:sldMkLst>
          <pc:docMk/>
          <pc:sldMk cId="232782421" sldId="257"/>
        </pc:sldMkLst>
        <pc:spChg chg="mod">
          <ac:chgData name="Chahel Gupta" userId="20d68076f72bd7db" providerId="LiveId" clId="{D834F82C-F814-4EC0-88A6-FC1E94DC390D}" dt="2021-03-02T10:01:05.073" v="503" actId="1076"/>
          <ac:spMkLst>
            <pc:docMk/>
            <pc:sldMk cId="232782421" sldId="257"/>
            <ac:spMk id="3" creationId="{A23446CF-E14C-4725-AFA2-ACD8FEE7E787}"/>
          </ac:spMkLst>
        </pc:spChg>
      </pc:sldChg>
      <pc:sldChg chg="modSp mod">
        <pc:chgData name="Chahel Gupta" userId="20d68076f72bd7db" providerId="LiveId" clId="{D834F82C-F814-4EC0-88A6-FC1E94DC390D}" dt="2021-03-01T17:24:52.725" v="318" actId="20577"/>
        <pc:sldMkLst>
          <pc:docMk/>
          <pc:sldMk cId="1663292476" sldId="258"/>
        </pc:sldMkLst>
        <pc:spChg chg="mod">
          <ac:chgData name="Chahel Gupta" userId="20d68076f72bd7db" providerId="LiveId" clId="{D834F82C-F814-4EC0-88A6-FC1E94DC390D}" dt="2021-03-01T17:24:52.725" v="318" actId="20577"/>
          <ac:spMkLst>
            <pc:docMk/>
            <pc:sldMk cId="1663292476" sldId="258"/>
            <ac:spMk id="5" creationId="{2B8CB5F4-265F-4160-A891-464B8716D37F}"/>
          </ac:spMkLst>
        </pc:spChg>
      </pc:sldChg>
      <pc:sldChg chg="modSp mod">
        <pc:chgData name="Chahel Gupta" userId="20d68076f72bd7db" providerId="LiveId" clId="{D834F82C-F814-4EC0-88A6-FC1E94DC390D}" dt="2021-03-02T09:52:31.978" v="456" actId="27636"/>
        <pc:sldMkLst>
          <pc:docMk/>
          <pc:sldMk cId="4082530146" sldId="259"/>
        </pc:sldMkLst>
        <pc:spChg chg="mod">
          <ac:chgData name="Chahel Gupta" userId="20d68076f72bd7db" providerId="LiveId" clId="{D834F82C-F814-4EC0-88A6-FC1E94DC390D}" dt="2021-03-02T09:52:31.978" v="456" actId="27636"/>
          <ac:spMkLst>
            <pc:docMk/>
            <pc:sldMk cId="4082530146" sldId="259"/>
            <ac:spMk id="3" creationId="{AA104DDB-0BF8-4E34-89B6-DDE90EAD99E4}"/>
          </ac:spMkLst>
        </pc:spChg>
      </pc:sldChg>
      <pc:sldChg chg="modSp mod">
        <pc:chgData name="Chahel Gupta" userId="20d68076f72bd7db" providerId="LiveId" clId="{D834F82C-F814-4EC0-88A6-FC1E94DC390D}" dt="2021-03-02T09:52:57.088" v="467" actId="27636"/>
        <pc:sldMkLst>
          <pc:docMk/>
          <pc:sldMk cId="2330315185" sldId="260"/>
        </pc:sldMkLst>
        <pc:spChg chg="mod">
          <ac:chgData name="Chahel Gupta" userId="20d68076f72bd7db" providerId="LiveId" clId="{D834F82C-F814-4EC0-88A6-FC1E94DC390D}" dt="2021-03-02T09:52:57.088" v="467" actId="27636"/>
          <ac:spMkLst>
            <pc:docMk/>
            <pc:sldMk cId="2330315185" sldId="260"/>
            <ac:spMk id="3" creationId="{F97ED827-0694-4096-B2B2-6E997D3CB2BC}"/>
          </ac:spMkLst>
        </pc:spChg>
      </pc:sldChg>
      <pc:sldChg chg="delSp modSp mod">
        <pc:chgData name="Chahel Gupta" userId="20d68076f72bd7db" providerId="LiveId" clId="{D834F82C-F814-4EC0-88A6-FC1E94DC390D}" dt="2021-03-02T09:53:54.453" v="469" actId="1076"/>
        <pc:sldMkLst>
          <pc:docMk/>
          <pc:sldMk cId="186181792" sldId="261"/>
        </pc:sldMkLst>
        <pc:spChg chg="del">
          <ac:chgData name="Chahel Gupta" userId="20d68076f72bd7db" providerId="LiveId" clId="{D834F82C-F814-4EC0-88A6-FC1E94DC390D}" dt="2021-03-02T09:53:47.058" v="468" actId="478"/>
          <ac:spMkLst>
            <pc:docMk/>
            <pc:sldMk cId="186181792" sldId="261"/>
            <ac:spMk id="6" creationId="{B6B1E718-0D71-4613-900D-FBA79E62B3CE}"/>
          </ac:spMkLst>
        </pc:spChg>
        <pc:spChg chg="mod">
          <ac:chgData name="Chahel Gupta" userId="20d68076f72bd7db" providerId="LiveId" clId="{D834F82C-F814-4EC0-88A6-FC1E94DC390D}" dt="2021-03-02T09:53:54.453" v="469" actId="1076"/>
          <ac:spMkLst>
            <pc:docMk/>
            <pc:sldMk cId="186181792" sldId="261"/>
            <ac:spMk id="8" creationId="{7B59AC03-43E2-4A5F-AF80-67439D60C21D}"/>
          </ac:spMkLst>
        </pc:spChg>
      </pc:sldChg>
      <pc:sldChg chg="delSp modSp mod">
        <pc:chgData name="Chahel Gupta" userId="20d68076f72bd7db" providerId="LiveId" clId="{D834F82C-F814-4EC0-88A6-FC1E94DC390D}" dt="2021-03-02T09:54:03.284" v="471" actId="1076"/>
        <pc:sldMkLst>
          <pc:docMk/>
          <pc:sldMk cId="493249588" sldId="262"/>
        </pc:sldMkLst>
        <pc:spChg chg="del">
          <ac:chgData name="Chahel Gupta" userId="20d68076f72bd7db" providerId="LiveId" clId="{D834F82C-F814-4EC0-88A6-FC1E94DC390D}" dt="2021-03-02T09:53:59.578" v="470" actId="478"/>
          <ac:spMkLst>
            <pc:docMk/>
            <pc:sldMk cId="493249588" sldId="262"/>
            <ac:spMk id="9" creationId="{4F3BB21B-AEA7-4012-9793-D6CFA3F01A87}"/>
          </ac:spMkLst>
        </pc:spChg>
        <pc:spChg chg="mod">
          <ac:chgData name="Chahel Gupta" userId="20d68076f72bd7db" providerId="LiveId" clId="{D834F82C-F814-4EC0-88A6-FC1E94DC390D}" dt="2021-03-02T09:54:03.284" v="471" actId="1076"/>
          <ac:spMkLst>
            <pc:docMk/>
            <pc:sldMk cId="493249588" sldId="262"/>
            <ac:spMk id="11" creationId="{6AA9BC18-DF5B-4050-9798-CB8AC5B99087}"/>
          </ac:spMkLst>
        </pc:spChg>
      </pc:sldChg>
      <pc:sldChg chg="delSp modSp mod">
        <pc:chgData name="Chahel Gupta" userId="20d68076f72bd7db" providerId="LiveId" clId="{D834F82C-F814-4EC0-88A6-FC1E94DC390D}" dt="2021-03-02T09:54:14.370" v="473" actId="1076"/>
        <pc:sldMkLst>
          <pc:docMk/>
          <pc:sldMk cId="3646360675" sldId="263"/>
        </pc:sldMkLst>
        <pc:spChg chg="del">
          <ac:chgData name="Chahel Gupta" userId="20d68076f72bd7db" providerId="LiveId" clId="{D834F82C-F814-4EC0-88A6-FC1E94DC390D}" dt="2021-03-02T09:54:07.495" v="472" actId="478"/>
          <ac:spMkLst>
            <pc:docMk/>
            <pc:sldMk cId="3646360675" sldId="263"/>
            <ac:spMk id="7" creationId="{8876C351-69A2-4D04-8495-3B43A124B020}"/>
          </ac:spMkLst>
        </pc:spChg>
        <pc:spChg chg="mod">
          <ac:chgData name="Chahel Gupta" userId="20d68076f72bd7db" providerId="LiveId" clId="{D834F82C-F814-4EC0-88A6-FC1E94DC390D}" dt="2021-03-02T09:54:14.370" v="473" actId="1076"/>
          <ac:spMkLst>
            <pc:docMk/>
            <pc:sldMk cId="3646360675" sldId="263"/>
            <ac:spMk id="8" creationId="{D5FA4FAC-4CD7-4C4B-9442-D3C047F2AF16}"/>
          </ac:spMkLst>
        </pc:spChg>
      </pc:sldChg>
      <pc:sldChg chg="delSp modSp mod">
        <pc:chgData name="Chahel Gupta" userId="20d68076f72bd7db" providerId="LiveId" clId="{D834F82C-F814-4EC0-88A6-FC1E94DC390D}" dt="2021-03-02T09:54:32.933" v="477" actId="1076"/>
        <pc:sldMkLst>
          <pc:docMk/>
          <pc:sldMk cId="2695231884" sldId="264"/>
        </pc:sldMkLst>
        <pc:spChg chg="del">
          <ac:chgData name="Chahel Gupta" userId="20d68076f72bd7db" providerId="LiveId" clId="{D834F82C-F814-4EC0-88A6-FC1E94DC390D}" dt="2021-03-02T09:54:19.845" v="474" actId="478"/>
          <ac:spMkLst>
            <pc:docMk/>
            <pc:sldMk cId="2695231884" sldId="264"/>
            <ac:spMk id="6" creationId="{BC316E60-1DE2-4F0C-B894-17165D689EE8}"/>
          </ac:spMkLst>
        </pc:spChg>
        <pc:spChg chg="mod">
          <ac:chgData name="Chahel Gupta" userId="20d68076f72bd7db" providerId="LiveId" clId="{D834F82C-F814-4EC0-88A6-FC1E94DC390D}" dt="2021-03-02T09:54:32.933" v="477" actId="1076"/>
          <ac:spMkLst>
            <pc:docMk/>
            <pc:sldMk cId="2695231884" sldId="264"/>
            <ac:spMk id="7" creationId="{4195A89F-CF0F-4469-8E80-33F9559FCBA5}"/>
          </ac:spMkLst>
        </pc:spChg>
      </pc:sldChg>
      <pc:sldChg chg="addSp delSp modSp del mod">
        <pc:chgData name="Chahel Gupta" userId="20d68076f72bd7db" providerId="LiveId" clId="{D834F82C-F814-4EC0-88A6-FC1E94DC390D}" dt="2021-03-02T16:10:11.177" v="563" actId="47"/>
        <pc:sldMkLst>
          <pc:docMk/>
          <pc:sldMk cId="2158475068" sldId="265"/>
        </pc:sldMkLst>
        <pc:spChg chg="del">
          <ac:chgData name="Chahel Gupta" userId="20d68076f72bd7db" providerId="LiveId" clId="{D834F82C-F814-4EC0-88A6-FC1E94DC390D}" dt="2021-03-02T10:05:06.118" v="519" actId="21"/>
          <ac:spMkLst>
            <pc:docMk/>
            <pc:sldMk cId="2158475068" sldId="265"/>
            <ac:spMk id="2" creationId="{E827E066-4978-48A6-97B7-080300746E5A}"/>
          </ac:spMkLst>
        </pc:spChg>
        <pc:spChg chg="mod">
          <ac:chgData name="Chahel Gupta" userId="20d68076f72bd7db" providerId="LiveId" clId="{D834F82C-F814-4EC0-88A6-FC1E94DC390D}" dt="2021-03-01T17:21:45.787" v="297" actId="27636"/>
          <ac:spMkLst>
            <pc:docMk/>
            <pc:sldMk cId="2158475068" sldId="265"/>
            <ac:spMk id="3" creationId="{826AD040-395E-4C96-944B-456670107274}"/>
          </ac:spMkLst>
        </pc:spChg>
        <pc:spChg chg="add del mod">
          <ac:chgData name="Chahel Gupta" userId="20d68076f72bd7db" providerId="LiveId" clId="{D834F82C-F814-4EC0-88A6-FC1E94DC390D}" dt="2021-03-02T10:13:47.707" v="557" actId="478"/>
          <ac:spMkLst>
            <pc:docMk/>
            <pc:sldMk cId="2158475068" sldId="265"/>
            <ac:spMk id="5" creationId="{863E4047-4501-4DFE-A57F-395425DB1529}"/>
          </ac:spMkLst>
        </pc:spChg>
      </pc:sldChg>
      <pc:sldChg chg="addSp modSp mod">
        <pc:chgData name="Chahel Gupta" userId="20d68076f72bd7db" providerId="LiveId" clId="{D834F82C-F814-4EC0-88A6-FC1E94DC390D}" dt="2021-03-02T10:05:45.334" v="524" actId="14100"/>
        <pc:sldMkLst>
          <pc:docMk/>
          <pc:sldMk cId="2652399622" sldId="266"/>
        </pc:sldMkLst>
        <pc:spChg chg="mod">
          <ac:chgData name="Chahel Gupta" userId="20d68076f72bd7db" providerId="LiveId" clId="{D834F82C-F814-4EC0-88A6-FC1E94DC390D}" dt="2021-03-02T10:05:00.543" v="518" actId="1076"/>
          <ac:spMkLst>
            <pc:docMk/>
            <pc:sldMk cId="2652399622" sldId="266"/>
            <ac:spMk id="3" creationId="{707C3290-7CE2-4042-8127-FFDB29B30457}"/>
          </ac:spMkLst>
        </pc:spChg>
        <pc:spChg chg="mod">
          <ac:chgData name="Chahel Gupta" userId="20d68076f72bd7db" providerId="LiveId" clId="{D834F82C-F814-4EC0-88A6-FC1E94DC390D}" dt="2021-03-02T09:45:05.431" v="446" actId="20577"/>
          <ac:spMkLst>
            <pc:docMk/>
            <pc:sldMk cId="2652399622" sldId="266"/>
            <ac:spMk id="7" creationId="{F596AAAF-F362-42D6-A853-4C051F8F4B88}"/>
          </ac:spMkLst>
        </pc:spChg>
        <pc:spChg chg="add mod">
          <ac:chgData name="Chahel Gupta" userId="20d68076f72bd7db" providerId="LiveId" clId="{D834F82C-F814-4EC0-88A6-FC1E94DC390D}" dt="2021-03-02T10:05:35.007" v="522" actId="1076"/>
          <ac:spMkLst>
            <pc:docMk/>
            <pc:sldMk cId="2652399622" sldId="266"/>
            <ac:spMk id="8" creationId="{98091305-8C97-43E2-BF1F-4CE23343D5DC}"/>
          </ac:spMkLst>
        </pc:spChg>
        <pc:spChg chg="mod">
          <ac:chgData name="Chahel Gupta" userId="20d68076f72bd7db" providerId="LiveId" clId="{D834F82C-F814-4EC0-88A6-FC1E94DC390D}" dt="2021-03-02T09:46:58.731" v="452" actId="20577"/>
          <ac:spMkLst>
            <pc:docMk/>
            <pc:sldMk cId="2652399622" sldId="266"/>
            <ac:spMk id="9" creationId="{F6B3CE4F-79DA-4323-B8BD-475B52209BD7}"/>
          </ac:spMkLst>
        </pc:spChg>
        <pc:picChg chg="mod">
          <ac:chgData name="Chahel Gupta" userId="20d68076f72bd7db" providerId="LiveId" clId="{D834F82C-F814-4EC0-88A6-FC1E94DC390D}" dt="2021-03-02T09:45:29.441" v="451" actId="14100"/>
          <ac:picMkLst>
            <pc:docMk/>
            <pc:sldMk cId="2652399622" sldId="266"/>
            <ac:picMk id="10" creationId="{6F1916DD-5DD2-4F61-9977-9CD8EBACA8CF}"/>
          </ac:picMkLst>
        </pc:picChg>
        <pc:picChg chg="mod">
          <ac:chgData name="Chahel Gupta" userId="20d68076f72bd7db" providerId="LiveId" clId="{D834F82C-F814-4EC0-88A6-FC1E94DC390D}" dt="2021-03-02T10:05:45.334" v="524" actId="14100"/>
          <ac:picMkLst>
            <pc:docMk/>
            <pc:sldMk cId="2652399622" sldId="266"/>
            <ac:picMk id="11" creationId="{6286F9BA-692A-4F74-B9C4-37B128BB1A3F}"/>
          </ac:picMkLst>
        </pc:picChg>
      </pc:sldChg>
      <pc:sldChg chg="modSp mod">
        <pc:chgData name="Chahel Gupta" userId="20d68076f72bd7db" providerId="LiveId" clId="{D834F82C-F814-4EC0-88A6-FC1E94DC390D}" dt="2021-03-02T09:57:16.729" v="484" actId="6549"/>
        <pc:sldMkLst>
          <pc:docMk/>
          <pc:sldMk cId="1908360956" sldId="267"/>
        </pc:sldMkLst>
        <pc:spChg chg="mod">
          <ac:chgData name="Chahel Gupta" userId="20d68076f72bd7db" providerId="LiveId" clId="{D834F82C-F814-4EC0-88A6-FC1E94DC390D}" dt="2021-03-02T09:57:16.729" v="484" actId="6549"/>
          <ac:spMkLst>
            <pc:docMk/>
            <pc:sldMk cId="1908360956" sldId="267"/>
            <ac:spMk id="3" creationId="{A1AB250C-C36C-496A-8BCD-E4B97AF63410}"/>
          </ac:spMkLst>
        </pc:spChg>
      </pc:sldChg>
      <pc:sldChg chg="modSp mod">
        <pc:chgData name="Chahel Gupta" userId="20d68076f72bd7db" providerId="LiveId" clId="{D834F82C-F814-4EC0-88A6-FC1E94DC390D}" dt="2021-03-02T09:58:27.650" v="495" actId="1076"/>
        <pc:sldMkLst>
          <pc:docMk/>
          <pc:sldMk cId="1921072587" sldId="268"/>
        </pc:sldMkLst>
        <pc:spChg chg="mod">
          <ac:chgData name="Chahel Gupta" userId="20d68076f72bd7db" providerId="LiveId" clId="{D834F82C-F814-4EC0-88A6-FC1E94DC390D}" dt="2021-03-02T09:57:35.862" v="488" actId="20577"/>
          <ac:spMkLst>
            <pc:docMk/>
            <pc:sldMk cId="1921072587" sldId="268"/>
            <ac:spMk id="4" creationId="{24056F3D-57CC-40D5-8782-F23EE407D1C4}"/>
          </ac:spMkLst>
        </pc:spChg>
        <pc:spChg chg="mod">
          <ac:chgData name="Chahel Gupta" userId="20d68076f72bd7db" providerId="LiveId" clId="{D834F82C-F814-4EC0-88A6-FC1E94DC390D}" dt="2021-03-02T09:58:27.650" v="495" actId="1076"/>
          <ac:spMkLst>
            <pc:docMk/>
            <pc:sldMk cId="1921072587" sldId="268"/>
            <ac:spMk id="6" creationId="{C3B58872-C616-4F95-BCA5-F8EA9CCA13E9}"/>
          </ac:spMkLst>
        </pc:spChg>
      </pc:sldChg>
      <pc:sldChg chg="modSp mod">
        <pc:chgData name="Chahel Gupta" userId="20d68076f72bd7db" providerId="LiveId" clId="{D834F82C-F814-4EC0-88A6-FC1E94DC390D}" dt="2021-03-02T10:14:31.305" v="561" actId="196"/>
        <pc:sldMkLst>
          <pc:docMk/>
          <pc:sldMk cId="2229544472" sldId="269"/>
        </pc:sldMkLst>
        <pc:spChg chg="mod">
          <ac:chgData name="Chahel Gupta" userId="20d68076f72bd7db" providerId="LiveId" clId="{D834F82C-F814-4EC0-88A6-FC1E94DC390D}" dt="2021-03-02T10:14:13.769" v="560" actId="14100"/>
          <ac:spMkLst>
            <pc:docMk/>
            <pc:sldMk cId="2229544472" sldId="269"/>
            <ac:spMk id="7" creationId="{5518E488-C82D-4987-9F5C-B7795400F7DA}"/>
          </ac:spMkLst>
        </pc:spChg>
        <pc:picChg chg="mod">
          <ac:chgData name="Chahel Gupta" userId="20d68076f72bd7db" providerId="LiveId" clId="{D834F82C-F814-4EC0-88A6-FC1E94DC390D}" dt="2021-03-02T10:14:31.305" v="561" actId="196"/>
          <ac:picMkLst>
            <pc:docMk/>
            <pc:sldMk cId="2229544472" sldId="269"/>
            <ac:picMk id="4" creationId="{FEC5A08C-1BD7-4DA2-8A44-4512918D6EEF}"/>
          </ac:picMkLst>
        </pc:picChg>
      </pc:sldChg>
      <pc:sldChg chg="modSp mod">
        <pc:chgData name="Chahel Gupta" userId="20d68076f72bd7db" providerId="LiveId" clId="{D834F82C-F814-4EC0-88A6-FC1E94DC390D}" dt="2021-03-02T10:14:02.858" v="559" actId="1076"/>
        <pc:sldMkLst>
          <pc:docMk/>
          <pc:sldMk cId="1686618101" sldId="270"/>
        </pc:sldMkLst>
        <pc:spChg chg="mod">
          <ac:chgData name="Chahel Gupta" userId="20d68076f72bd7db" providerId="LiveId" clId="{D834F82C-F814-4EC0-88A6-FC1E94DC390D}" dt="2021-03-02T10:14:02.858" v="559" actId="1076"/>
          <ac:spMkLst>
            <pc:docMk/>
            <pc:sldMk cId="1686618101" sldId="270"/>
            <ac:spMk id="8" creationId="{3E436313-D30B-4972-A817-55ECCD35469A}"/>
          </ac:spMkLst>
        </pc:spChg>
      </pc:sldChg>
      <pc:sldChg chg="modSp new mod modTransition">
        <pc:chgData name="Chahel Gupta" userId="20d68076f72bd7db" providerId="LiveId" clId="{D834F82C-F814-4EC0-88A6-FC1E94DC390D}" dt="2021-03-02T08:26:55.514" v="319"/>
        <pc:sldMkLst>
          <pc:docMk/>
          <pc:sldMk cId="2448900999" sldId="271"/>
        </pc:sldMkLst>
        <pc:spChg chg="mod">
          <ac:chgData name="Chahel Gupta" userId="20d68076f72bd7db" providerId="LiveId" clId="{D834F82C-F814-4EC0-88A6-FC1E94DC390D}" dt="2021-03-01T16:27:48.994" v="233" actId="20577"/>
          <ac:spMkLst>
            <pc:docMk/>
            <pc:sldMk cId="2448900999" sldId="271"/>
            <ac:spMk id="2" creationId="{0FF86742-5FC4-495F-9582-729407D0B9AB}"/>
          </ac:spMkLst>
        </pc:spChg>
        <pc:spChg chg="mod">
          <ac:chgData name="Chahel Gupta" userId="20d68076f72bd7db" providerId="LiveId" clId="{D834F82C-F814-4EC0-88A6-FC1E94DC390D}" dt="2021-03-01T17:24:30.963" v="317"/>
          <ac:spMkLst>
            <pc:docMk/>
            <pc:sldMk cId="2448900999" sldId="271"/>
            <ac:spMk id="3" creationId="{5360C2F9-74F4-4DF7-B7B8-229E998602B6}"/>
          </ac:spMkLst>
        </pc:spChg>
      </pc:sldChg>
      <pc:sldChg chg="addSp delSp modSp new del mod">
        <pc:chgData name="Chahel Gupta" userId="20d68076f72bd7db" providerId="LiveId" clId="{D834F82C-F814-4EC0-88A6-FC1E94DC390D}" dt="2021-03-01T16:24:12.965" v="159" actId="47"/>
        <pc:sldMkLst>
          <pc:docMk/>
          <pc:sldMk cId="2928378478" sldId="272"/>
        </pc:sldMkLst>
        <pc:spChg chg="del">
          <ac:chgData name="Chahel Gupta" userId="20d68076f72bd7db" providerId="LiveId" clId="{D834F82C-F814-4EC0-88A6-FC1E94DC390D}" dt="2021-03-01T16:23:06.025" v="151" actId="478"/>
          <ac:spMkLst>
            <pc:docMk/>
            <pc:sldMk cId="2928378478" sldId="272"/>
            <ac:spMk id="2" creationId="{ADBF58B3-9E88-4ACF-98F1-9573E4560F9F}"/>
          </ac:spMkLst>
        </pc:spChg>
        <pc:spChg chg="del">
          <ac:chgData name="Chahel Gupta" userId="20d68076f72bd7db" providerId="LiveId" clId="{D834F82C-F814-4EC0-88A6-FC1E94DC390D}" dt="2021-03-01T16:23:07.887" v="152" actId="478"/>
          <ac:spMkLst>
            <pc:docMk/>
            <pc:sldMk cId="2928378478" sldId="272"/>
            <ac:spMk id="3" creationId="{A3F7B3B5-8E36-4C2F-B454-E30F40D53994}"/>
          </ac:spMkLst>
        </pc:spChg>
        <pc:picChg chg="add del mod">
          <ac:chgData name="Chahel Gupta" userId="20d68076f72bd7db" providerId="LiveId" clId="{D834F82C-F814-4EC0-88A6-FC1E94DC390D}" dt="2021-03-01T16:24:06.972" v="157" actId="21"/>
          <ac:picMkLst>
            <pc:docMk/>
            <pc:sldMk cId="2928378478" sldId="272"/>
            <ac:picMk id="4" creationId="{8ABBCAAA-0DB5-4366-9A7C-92F0FCCD3869}"/>
          </ac:picMkLst>
        </pc:picChg>
      </pc:sldChg>
      <pc:sldChg chg="addSp modSp new mod modTransition">
        <pc:chgData name="Chahel Gupta" userId="20d68076f72bd7db" providerId="LiveId" clId="{D834F82C-F814-4EC0-88A6-FC1E94DC390D}" dt="2021-03-02T08:26:57.304" v="320"/>
        <pc:sldMkLst>
          <pc:docMk/>
          <pc:sldMk cId="876848245" sldId="273"/>
        </pc:sldMkLst>
        <pc:spChg chg="add mod">
          <ac:chgData name="Chahel Gupta" userId="20d68076f72bd7db" providerId="LiveId" clId="{D834F82C-F814-4EC0-88A6-FC1E94DC390D}" dt="2021-03-01T16:26:00.706" v="204" actId="3062"/>
          <ac:spMkLst>
            <pc:docMk/>
            <pc:sldMk cId="876848245" sldId="273"/>
            <ac:spMk id="3" creationId="{AEB8B22D-4B03-48AF-BCD1-ABDB599EC864}"/>
          </ac:spMkLst>
        </pc:spChg>
        <pc:picChg chg="add mod">
          <ac:chgData name="Chahel Gupta" userId="20d68076f72bd7db" providerId="LiveId" clId="{D834F82C-F814-4EC0-88A6-FC1E94DC390D}" dt="2021-03-01T16:26:23.768" v="205"/>
          <ac:picMkLst>
            <pc:docMk/>
            <pc:sldMk cId="876848245" sldId="273"/>
            <ac:picMk id="2" creationId="{DA3C9A90-3E5B-4F78-9ACB-E1064746EC27}"/>
          </ac:picMkLst>
        </pc:picChg>
      </pc:sldChg>
      <pc:sldChg chg="delSp modSp new del mod ord modTransition">
        <pc:chgData name="Chahel Gupta" userId="20d68076f72bd7db" providerId="LiveId" clId="{D834F82C-F814-4EC0-88A6-FC1E94DC390D}" dt="2021-03-02T16:10:09.492" v="562" actId="47"/>
        <pc:sldMkLst>
          <pc:docMk/>
          <pc:sldMk cId="3028047909" sldId="274"/>
        </pc:sldMkLst>
        <pc:spChg chg="del">
          <ac:chgData name="Chahel Gupta" userId="20d68076f72bd7db" providerId="LiveId" clId="{D834F82C-F814-4EC0-88A6-FC1E94DC390D}" dt="2021-03-01T17:22:24.629" v="302" actId="478"/>
          <ac:spMkLst>
            <pc:docMk/>
            <pc:sldMk cId="3028047909" sldId="274"/>
            <ac:spMk id="2" creationId="{0A140773-4CDC-4E73-8002-33C0E36B6635}"/>
          </ac:spMkLst>
        </pc:spChg>
        <pc:spChg chg="mod">
          <ac:chgData name="Chahel Gupta" userId="20d68076f72bd7db" providerId="LiveId" clId="{D834F82C-F814-4EC0-88A6-FC1E94DC390D}" dt="2021-03-01T17:23:51.068" v="315" actId="14100"/>
          <ac:spMkLst>
            <pc:docMk/>
            <pc:sldMk cId="3028047909" sldId="274"/>
            <ac:spMk id="3" creationId="{3A5197B2-10CD-4B16-B67F-57577E5B1308}"/>
          </ac:spMkLst>
        </pc:spChg>
      </pc:sldChg>
    </pc:docChg>
  </pc:docChgLst>
</pc:chgInfo>
</file>

<file path=ppt/media/hdphoto1.wdp>
</file>

<file path=ppt/media/hdphoto2.wdp>
</file>

<file path=ppt/media/hdphoto3.wdp>
</file>

<file path=ppt/media/hdphoto4.wdp>
</file>

<file path=ppt/media/hdphoto5.wdp>
</file>

<file path=ppt/media/hdphoto6.wdp>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3/2/2021</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415601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3/2/2021</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843924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3/2/2021</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094765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3/2/2021</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25025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3/2/2021</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92964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3/2/2021</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892254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3/2/2021</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390204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3/2/2021</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25082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3/2/2021</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610423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3/2/2021</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94095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3/2/2021</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0647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3/2/2021</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621086165"/>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0" r:id="rId6"/>
    <p:sldLayoutId id="2147483676" r:id="rId7"/>
    <p:sldLayoutId id="2147483677" r:id="rId8"/>
    <p:sldLayoutId id="2147483678" r:id="rId9"/>
    <p:sldLayoutId id="2147483679" r:id="rId10"/>
    <p:sldLayoutId id="2147483681"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D4F87819-B70D-4927-B657-7D175613F9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0">
            <a:extLst>
              <a:ext uri="{FF2B5EF4-FFF2-40B4-BE49-F238E27FC236}">
                <a16:creationId xmlns:a16="http://schemas.microsoft.com/office/drawing/2014/main" id="{DCB3820D-C773-4632-9F79-C890E1B2B5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177668"/>
          </a:xfrm>
          <a:custGeom>
            <a:avLst/>
            <a:gdLst>
              <a:gd name="connsiteX0" fmla="*/ 6861986 w 12191999"/>
              <a:gd name="connsiteY0" fmla="*/ 6107659 h 6177668"/>
              <a:gd name="connsiteX1" fmla="*/ 6860986 w 12191999"/>
              <a:gd name="connsiteY1" fmla="*/ 6107739 h 6177668"/>
              <a:gd name="connsiteX2" fmla="*/ 6860759 w 12191999"/>
              <a:gd name="connsiteY2" fmla="*/ 6108287 h 6177668"/>
              <a:gd name="connsiteX3" fmla="*/ 0 w 12191999"/>
              <a:gd name="connsiteY3" fmla="*/ 0 h 6177668"/>
              <a:gd name="connsiteX4" fmla="*/ 12191999 w 12191999"/>
              <a:gd name="connsiteY4" fmla="*/ 0 h 6177668"/>
              <a:gd name="connsiteX5" fmla="*/ 12191999 w 12191999"/>
              <a:gd name="connsiteY5" fmla="*/ 5215324 h 6177668"/>
              <a:gd name="connsiteX6" fmla="*/ 12144282 w 12191999"/>
              <a:gd name="connsiteY6" fmla="*/ 5229900 h 6177668"/>
              <a:gd name="connsiteX7" fmla="*/ 11759192 w 12191999"/>
              <a:gd name="connsiteY7" fmla="*/ 5336208 h 6177668"/>
              <a:gd name="connsiteX8" fmla="*/ 10505159 w 12191999"/>
              <a:gd name="connsiteY8" fmla="*/ 5627228 h 6177668"/>
              <a:gd name="connsiteX9" fmla="*/ 9501755 w 12191999"/>
              <a:gd name="connsiteY9" fmla="*/ 5807012 h 6177668"/>
              <a:gd name="connsiteX10" fmla="*/ 8534155 w 12191999"/>
              <a:gd name="connsiteY10" fmla="*/ 5944240 h 6177668"/>
              <a:gd name="connsiteX11" fmla="*/ 7790171 w 12191999"/>
              <a:gd name="connsiteY11" fmla="*/ 6026297 h 6177668"/>
              <a:gd name="connsiteX12" fmla="*/ 7024337 w 12191999"/>
              <a:gd name="connsiteY12" fmla="*/ 6093812 h 6177668"/>
              <a:gd name="connsiteX13" fmla="*/ 7008892 w 12191999"/>
              <a:gd name="connsiteY13" fmla="*/ 6095938 h 6177668"/>
              <a:gd name="connsiteX14" fmla="*/ 6862735 w 12191999"/>
              <a:gd name="connsiteY14" fmla="*/ 6107599 h 6177668"/>
              <a:gd name="connsiteX15" fmla="*/ 6872248 w 12191999"/>
              <a:gd name="connsiteY15" fmla="*/ 6109467 h 6177668"/>
              <a:gd name="connsiteX16" fmla="*/ 6907812 w 12191999"/>
              <a:gd name="connsiteY16" fmla="*/ 6107715 h 6177668"/>
              <a:gd name="connsiteX17" fmla="*/ 6956484 w 12191999"/>
              <a:gd name="connsiteY17" fmla="*/ 6104658 h 6177668"/>
              <a:gd name="connsiteX18" fmla="*/ 7652688 w 12191999"/>
              <a:gd name="connsiteY18" fmla="*/ 6071273 h 6177668"/>
              <a:gd name="connsiteX19" fmla="*/ 8699923 w 12191999"/>
              <a:gd name="connsiteY19" fmla="*/ 5982083 h 6177668"/>
              <a:gd name="connsiteX20" fmla="*/ 9557819 w 12191999"/>
              <a:gd name="connsiteY20" fmla="*/ 5875435 h 6177668"/>
              <a:gd name="connsiteX21" fmla="*/ 10709534 w 12191999"/>
              <a:gd name="connsiteY21" fmla="*/ 5676156 h 6177668"/>
              <a:gd name="connsiteX22" fmla="*/ 12081554 w 12191999"/>
              <a:gd name="connsiteY22" fmla="*/ 5341561 h 6177668"/>
              <a:gd name="connsiteX23" fmla="*/ 12191999 w 12191999"/>
              <a:gd name="connsiteY23" fmla="*/ 5308238 h 6177668"/>
              <a:gd name="connsiteX24" fmla="*/ 12191999 w 12191999"/>
              <a:gd name="connsiteY24" fmla="*/ 5364054 h 6177668"/>
              <a:gd name="connsiteX25" fmla="*/ 11911964 w 12191999"/>
              <a:gd name="connsiteY25" fmla="*/ 5447316 h 6177668"/>
              <a:gd name="connsiteX26" fmla="*/ 11020049 w 12191999"/>
              <a:gd name="connsiteY26" fmla="*/ 5667491 h 6177668"/>
              <a:gd name="connsiteX27" fmla="*/ 10064425 w 12191999"/>
              <a:gd name="connsiteY27" fmla="*/ 5852245 h 6177668"/>
              <a:gd name="connsiteX28" fmla="*/ 9264124 w 12191999"/>
              <a:gd name="connsiteY28" fmla="*/ 5971252 h 6177668"/>
              <a:gd name="connsiteX29" fmla="*/ 8654182 w 12191999"/>
              <a:gd name="connsiteY29" fmla="*/ 6042605 h 6177668"/>
              <a:gd name="connsiteX30" fmla="*/ 7938866 w 12191999"/>
              <a:gd name="connsiteY30" fmla="*/ 6105677 h 6177668"/>
              <a:gd name="connsiteX31" fmla="*/ 7008089 w 12191999"/>
              <a:gd name="connsiteY31" fmla="*/ 6158427 h 6177668"/>
              <a:gd name="connsiteX32" fmla="*/ 6549390 w 12191999"/>
              <a:gd name="connsiteY32" fmla="*/ 6172697 h 6177668"/>
              <a:gd name="connsiteX33" fmla="*/ 6433696 w 12191999"/>
              <a:gd name="connsiteY33" fmla="*/ 6177668 h 6177668"/>
              <a:gd name="connsiteX34" fmla="*/ 6127899 w 12191999"/>
              <a:gd name="connsiteY34" fmla="*/ 6177668 h 6177668"/>
              <a:gd name="connsiteX35" fmla="*/ 6048391 w 12191999"/>
              <a:gd name="connsiteY35" fmla="*/ 6172953 h 6177668"/>
              <a:gd name="connsiteX36" fmla="*/ 5334221 w 12191999"/>
              <a:gd name="connsiteY36" fmla="*/ 6135747 h 6177668"/>
              <a:gd name="connsiteX37" fmla="*/ 4413510 w 12191999"/>
              <a:gd name="connsiteY37" fmla="*/ 6072039 h 6177668"/>
              <a:gd name="connsiteX38" fmla="*/ 3438265 w 12191999"/>
              <a:gd name="connsiteY38" fmla="*/ 5970870 h 6177668"/>
              <a:gd name="connsiteX39" fmla="*/ 2425303 w 12191999"/>
              <a:gd name="connsiteY39" fmla="*/ 5848805 h 6177668"/>
              <a:gd name="connsiteX40" fmla="*/ 1293973 w 12191999"/>
              <a:gd name="connsiteY40" fmla="*/ 5671060 h 6177668"/>
              <a:gd name="connsiteX41" fmla="*/ 126888 w 12191999"/>
              <a:gd name="connsiteY41" fmla="*/ 5425029 h 6177668"/>
              <a:gd name="connsiteX42" fmla="*/ 0 w 12191999"/>
              <a:gd name="connsiteY42" fmla="*/ 5392100 h 6177668"/>
              <a:gd name="connsiteX43" fmla="*/ 0 w 12191999"/>
              <a:gd name="connsiteY43" fmla="*/ 5333771 h 6177668"/>
              <a:gd name="connsiteX44" fmla="*/ 130837 w 12191999"/>
              <a:gd name="connsiteY44" fmla="*/ 5368509 h 6177668"/>
              <a:gd name="connsiteX45" fmla="*/ 660204 w 12191999"/>
              <a:gd name="connsiteY45" fmla="*/ 5490001 h 6177668"/>
              <a:gd name="connsiteX46" fmla="*/ 1831416 w 12191999"/>
              <a:gd name="connsiteY46" fmla="*/ 5705715 h 6177668"/>
              <a:gd name="connsiteX47" fmla="*/ 2677204 w 12191999"/>
              <a:gd name="connsiteY47" fmla="*/ 5825742 h 6177668"/>
              <a:gd name="connsiteX48" fmla="*/ 2644716 w 12191999"/>
              <a:gd name="connsiteY48" fmla="*/ 5815549 h 6177668"/>
              <a:gd name="connsiteX49" fmla="*/ 1173182 w 12191999"/>
              <a:gd name="connsiteY49" fmla="*/ 5474074 h 6177668"/>
              <a:gd name="connsiteX50" fmla="*/ 479527 w 12191999"/>
              <a:gd name="connsiteY50" fmla="*/ 5269379 h 6177668"/>
              <a:gd name="connsiteX51" fmla="*/ 0 w 12191999"/>
              <a:gd name="connsiteY51" fmla="*/ 5107083 h 6177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1999" h="6177668">
                <a:moveTo>
                  <a:pt x="6861986" y="6107659"/>
                </a:moveTo>
                <a:lnTo>
                  <a:pt x="6860986" y="6107739"/>
                </a:lnTo>
                <a:lnTo>
                  <a:pt x="6860759" y="6108287"/>
                </a:lnTo>
                <a:close/>
                <a:moveTo>
                  <a:pt x="0" y="0"/>
                </a:moveTo>
                <a:lnTo>
                  <a:pt x="12191999" y="0"/>
                </a:lnTo>
                <a:lnTo>
                  <a:pt x="12191999" y="5215324"/>
                </a:lnTo>
                <a:lnTo>
                  <a:pt x="12144282" y="5229900"/>
                </a:lnTo>
                <a:cubicBezTo>
                  <a:pt x="12016423" y="5267070"/>
                  <a:pt x="11888048" y="5302510"/>
                  <a:pt x="11759192" y="5336208"/>
                </a:cubicBezTo>
                <a:cubicBezTo>
                  <a:pt x="11344324" y="5446552"/>
                  <a:pt x="10926015" y="5542623"/>
                  <a:pt x="10505159" y="5627228"/>
                </a:cubicBezTo>
                <a:cubicBezTo>
                  <a:pt x="10171926" y="5694160"/>
                  <a:pt x="9837459" y="5754097"/>
                  <a:pt x="9501755" y="5807012"/>
                </a:cubicBezTo>
                <a:cubicBezTo>
                  <a:pt x="9180066" y="5857979"/>
                  <a:pt x="8857537" y="5903722"/>
                  <a:pt x="8534155" y="5944240"/>
                </a:cubicBezTo>
                <a:cubicBezTo>
                  <a:pt x="8286585" y="5975202"/>
                  <a:pt x="8038506" y="6001450"/>
                  <a:pt x="7790171" y="6026297"/>
                </a:cubicBezTo>
                <a:lnTo>
                  <a:pt x="7024337" y="6093812"/>
                </a:lnTo>
                <a:lnTo>
                  <a:pt x="7008892" y="6095938"/>
                </a:lnTo>
                <a:lnTo>
                  <a:pt x="6862735" y="6107599"/>
                </a:lnTo>
                <a:lnTo>
                  <a:pt x="6872248" y="6109467"/>
                </a:lnTo>
                <a:cubicBezTo>
                  <a:pt x="6883954" y="6109945"/>
                  <a:pt x="6896090" y="6107715"/>
                  <a:pt x="6907812" y="6107715"/>
                </a:cubicBezTo>
                <a:cubicBezTo>
                  <a:pt x="6923994" y="6107715"/>
                  <a:pt x="6940176" y="6105039"/>
                  <a:pt x="6956484" y="6104658"/>
                </a:cubicBezTo>
                <a:cubicBezTo>
                  <a:pt x="7188765" y="6099052"/>
                  <a:pt x="7420790" y="6086564"/>
                  <a:pt x="7652688" y="6071273"/>
                </a:cubicBezTo>
                <a:cubicBezTo>
                  <a:pt x="8002191" y="6048212"/>
                  <a:pt x="8351439" y="6019289"/>
                  <a:pt x="8699923" y="5982083"/>
                </a:cubicBezTo>
                <a:cubicBezTo>
                  <a:pt x="8986610" y="5952012"/>
                  <a:pt x="9272570" y="5916463"/>
                  <a:pt x="9557819" y="5875435"/>
                </a:cubicBezTo>
                <a:cubicBezTo>
                  <a:pt x="9943546" y="5819627"/>
                  <a:pt x="10327451" y="5753205"/>
                  <a:pt x="10709534" y="5676156"/>
                </a:cubicBezTo>
                <a:cubicBezTo>
                  <a:pt x="11171292" y="5582632"/>
                  <a:pt x="11629098" y="5472289"/>
                  <a:pt x="12081554" y="5341561"/>
                </a:cubicBezTo>
                <a:lnTo>
                  <a:pt x="12191999" y="5308238"/>
                </a:lnTo>
                <a:lnTo>
                  <a:pt x="12191999" y="5364054"/>
                </a:lnTo>
                <a:lnTo>
                  <a:pt x="11911964" y="5447316"/>
                </a:lnTo>
                <a:cubicBezTo>
                  <a:pt x="11616866" y="5529116"/>
                  <a:pt x="11319604" y="5601872"/>
                  <a:pt x="11020049" y="5667491"/>
                </a:cubicBezTo>
                <a:cubicBezTo>
                  <a:pt x="10703036" y="5737061"/>
                  <a:pt x="10384496" y="5798641"/>
                  <a:pt x="10064425" y="5852245"/>
                </a:cubicBezTo>
                <a:cubicBezTo>
                  <a:pt x="9798381" y="5896841"/>
                  <a:pt x="9531609" y="5936505"/>
                  <a:pt x="9264124" y="5971252"/>
                </a:cubicBezTo>
                <a:cubicBezTo>
                  <a:pt x="9061021" y="5997500"/>
                  <a:pt x="8857919" y="6022219"/>
                  <a:pt x="8654182" y="6042605"/>
                </a:cubicBezTo>
                <a:cubicBezTo>
                  <a:pt x="8416040" y="6065924"/>
                  <a:pt x="8177644" y="6087966"/>
                  <a:pt x="7938866" y="6105677"/>
                </a:cubicBezTo>
                <a:cubicBezTo>
                  <a:pt x="7628862" y="6128611"/>
                  <a:pt x="7318730" y="6146960"/>
                  <a:pt x="7008089" y="6158427"/>
                </a:cubicBezTo>
                <a:cubicBezTo>
                  <a:pt x="6855189" y="6164034"/>
                  <a:pt x="6702290" y="6167984"/>
                  <a:pt x="6549390" y="6172697"/>
                </a:cubicBezTo>
                <a:cubicBezTo>
                  <a:pt x="6510756" y="6170558"/>
                  <a:pt x="6472010" y="6172226"/>
                  <a:pt x="6433696" y="6177668"/>
                </a:cubicBezTo>
                <a:lnTo>
                  <a:pt x="6127899" y="6177668"/>
                </a:lnTo>
                <a:lnTo>
                  <a:pt x="6048391" y="6172953"/>
                </a:lnTo>
                <a:cubicBezTo>
                  <a:pt x="5810377" y="6160212"/>
                  <a:pt x="5572363" y="6146069"/>
                  <a:pt x="5334221" y="6135747"/>
                </a:cubicBezTo>
                <a:cubicBezTo>
                  <a:pt x="5026766" y="6123004"/>
                  <a:pt x="4719692" y="6101983"/>
                  <a:pt x="4413510" y="6072039"/>
                </a:cubicBezTo>
                <a:cubicBezTo>
                  <a:pt x="4088215" y="6040312"/>
                  <a:pt x="3763687" y="6004763"/>
                  <a:pt x="3438265" y="5970870"/>
                </a:cubicBezTo>
                <a:cubicBezTo>
                  <a:pt x="3099935" y="5935704"/>
                  <a:pt x="2762281" y="5895019"/>
                  <a:pt x="2425303" y="5848805"/>
                </a:cubicBezTo>
                <a:cubicBezTo>
                  <a:pt x="2047042" y="5797329"/>
                  <a:pt x="1669936" y="5738080"/>
                  <a:pt x="1293973" y="5671060"/>
                </a:cubicBezTo>
                <a:cubicBezTo>
                  <a:pt x="902168" y="5600534"/>
                  <a:pt x="512942" y="5519976"/>
                  <a:pt x="126888" y="5425029"/>
                </a:cubicBezTo>
                <a:lnTo>
                  <a:pt x="0" y="5392100"/>
                </a:lnTo>
                <a:lnTo>
                  <a:pt x="0" y="5333771"/>
                </a:lnTo>
                <a:lnTo>
                  <a:pt x="130837" y="5368509"/>
                </a:lnTo>
                <a:cubicBezTo>
                  <a:pt x="306720" y="5411799"/>
                  <a:pt x="483287" y="5452095"/>
                  <a:pt x="660204" y="5490001"/>
                </a:cubicBezTo>
                <a:cubicBezTo>
                  <a:pt x="1048569" y="5572948"/>
                  <a:pt x="1439228" y="5643664"/>
                  <a:pt x="1831416" y="5705715"/>
                </a:cubicBezTo>
                <a:cubicBezTo>
                  <a:pt x="2114917" y="5750440"/>
                  <a:pt x="2398801" y="5791595"/>
                  <a:pt x="2677204" y="5825742"/>
                </a:cubicBezTo>
                <a:cubicBezTo>
                  <a:pt x="2669177" y="5828418"/>
                  <a:pt x="2658222" y="5818097"/>
                  <a:pt x="2644716" y="5815549"/>
                </a:cubicBezTo>
                <a:cubicBezTo>
                  <a:pt x="2149740" y="5721171"/>
                  <a:pt x="1659233" y="5607352"/>
                  <a:pt x="1173182" y="5474074"/>
                </a:cubicBezTo>
                <a:cubicBezTo>
                  <a:pt x="940520" y="5410366"/>
                  <a:pt x="709302" y="5342134"/>
                  <a:pt x="479527" y="5269379"/>
                </a:cubicBezTo>
                <a:lnTo>
                  <a:pt x="0" y="510708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7" name="Picture 3" descr="Abstract white technology background">
            <a:extLst>
              <a:ext uri="{FF2B5EF4-FFF2-40B4-BE49-F238E27FC236}">
                <a16:creationId xmlns:a16="http://schemas.microsoft.com/office/drawing/2014/main" id="{F6EE3AE6-FB7E-4081-9A04-42256F5A4E12}"/>
              </a:ext>
            </a:extLst>
          </p:cNvPr>
          <p:cNvPicPr>
            <a:picLocks noChangeAspect="1"/>
          </p:cNvPicPr>
          <p:nvPr/>
        </p:nvPicPr>
        <p:blipFill rotWithShape="1">
          <a:blip r:embed="rId2">
            <a:alphaModFix amt="55000"/>
          </a:blip>
          <a:srcRect t="24090"/>
          <a:stretch/>
        </p:blipFill>
        <p:spPr>
          <a:xfrm>
            <a:off x="20" y="10"/>
            <a:ext cx="12191979" cy="6177658"/>
          </a:xfrm>
          <a:custGeom>
            <a:avLst/>
            <a:gdLst/>
            <a:ahLst/>
            <a:cxnLst/>
            <a:rect l="l" t="t" r="r" b="b"/>
            <a:pathLst>
              <a:path w="12191999" h="6177668">
                <a:moveTo>
                  <a:pt x="6861986" y="6107659"/>
                </a:moveTo>
                <a:lnTo>
                  <a:pt x="6860986" y="6107739"/>
                </a:lnTo>
                <a:lnTo>
                  <a:pt x="6860759" y="6108287"/>
                </a:lnTo>
                <a:close/>
                <a:moveTo>
                  <a:pt x="0" y="0"/>
                </a:moveTo>
                <a:lnTo>
                  <a:pt x="12191999" y="0"/>
                </a:lnTo>
                <a:lnTo>
                  <a:pt x="12191999" y="5215324"/>
                </a:lnTo>
                <a:lnTo>
                  <a:pt x="12144282" y="5229900"/>
                </a:lnTo>
                <a:cubicBezTo>
                  <a:pt x="12016423" y="5267070"/>
                  <a:pt x="11888048" y="5302510"/>
                  <a:pt x="11759192" y="5336208"/>
                </a:cubicBezTo>
                <a:cubicBezTo>
                  <a:pt x="11344324" y="5446552"/>
                  <a:pt x="10926015" y="5542623"/>
                  <a:pt x="10505159" y="5627228"/>
                </a:cubicBezTo>
                <a:cubicBezTo>
                  <a:pt x="10171926" y="5694160"/>
                  <a:pt x="9837459" y="5754097"/>
                  <a:pt x="9501755" y="5807012"/>
                </a:cubicBezTo>
                <a:cubicBezTo>
                  <a:pt x="9180066" y="5857979"/>
                  <a:pt x="8857537" y="5903722"/>
                  <a:pt x="8534155" y="5944240"/>
                </a:cubicBezTo>
                <a:cubicBezTo>
                  <a:pt x="8286585" y="5975202"/>
                  <a:pt x="8038506" y="6001450"/>
                  <a:pt x="7790171" y="6026297"/>
                </a:cubicBezTo>
                <a:lnTo>
                  <a:pt x="7024337" y="6093812"/>
                </a:lnTo>
                <a:lnTo>
                  <a:pt x="7008892" y="6095938"/>
                </a:lnTo>
                <a:lnTo>
                  <a:pt x="6862735" y="6107599"/>
                </a:lnTo>
                <a:lnTo>
                  <a:pt x="6872248" y="6109467"/>
                </a:lnTo>
                <a:cubicBezTo>
                  <a:pt x="6883954" y="6109945"/>
                  <a:pt x="6896090" y="6107715"/>
                  <a:pt x="6907812" y="6107715"/>
                </a:cubicBezTo>
                <a:cubicBezTo>
                  <a:pt x="6923994" y="6107715"/>
                  <a:pt x="6940176" y="6105039"/>
                  <a:pt x="6956484" y="6104658"/>
                </a:cubicBezTo>
                <a:cubicBezTo>
                  <a:pt x="7188765" y="6099052"/>
                  <a:pt x="7420790" y="6086564"/>
                  <a:pt x="7652688" y="6071273"/>
                </a:cubicBezTo>
                <a:cubicBezTo>
                  <a:pt x="8002191" y="6048212"/>
                  <a:pt x="8351439" y="6019289"/>
                  <a:pt x="8699923" y="5982083"/>
                </a:cubicBezTo>
                <a:cubicBezTo>
                  <a:pt x="8986610" y="5952012"/>
                  <a:pt x="9272570" y="5916463"/>
                  <a:pt x="9557819" y="5875435"/>
                </a:cubicBezTo>
                <a:cubicBezTo>
                  <a:pt x="9943546" y="5819627"/>
                  <a:pt x="10327451" y="5753205"/>
                  <a:pt x="10709534" y="5676156"/>
                </a:cubicBezTo>
                <a:cubicBezTo>
                  <a:pt x="11171292" y="5582632"/>
                  <a:pt x="11629098" y="5472289"/>
                  <a:pt x="12081554" y="5341561"/>
                </a:cubicBezTo>
                <a:lnTo>
                  <a:pt x="12191999" y="5308238"/>
                </a:lnTo>
                <a:lnTo>
                  <a:pt x="12191999" y="5364054"/>
                </a:lnTo>
                <a:lnTo>
                  <a:pt x="11911964" y="5447316"/>
                </a:lnTo>
                <a:cubicBezTo>
                  <a:pt x="11616866" y="5529116"/>
                  <a:pt x="11319604" y="5601872"/>
                  <a:pt x="11020049" y="5667491"/>
                </a:cubicBezTo>
                <a:cubicBezTo>
                  <a:pt x="10703036" y="5737061"/>
                  <a:pt x="10384496" y="5798641"/>
                  <a:pt x="10064425" y="5852245"/>
                </a:cubicBezTo>
                <a:cubicBezTo>
                  <a:pt x="9798381" y="5896841"/>
                  <a:pt x="9531609" y="5936505"/>
                  <a:pt x="9264124" y="5971252"/>
                </a:cubicBezTo>
                <a:cubicBezTo>
                  <a:pt x="9061021" y="5997500"/>
                  <a:pt x="8857919" y="6022219"/>
                  <a:pt x="8654182" y="6042605"/>
                </a:cubicBezTo>
                <a:cubicBezTo>
                  <a:pt x="8416040" y="6065924"/>
                  <a:pt x="8177644" y="6087966"/>
                  <a:pt x="7938866" y="6105677"/>
                </a:cubicBezTo>
                <a:cubicBezTo>
                  <a:pt x="7628862" y="6128611"/>
                  <a:pt x="7318730" y="6146960"/>
                  <a:pt x="7008089" y="6158427"/>
                </a:cubicBezTo>
                <a:cubicBezTo>
                  <a:pt x="6855189" y="6164034"/>
                  <a:pt x="6702290" y="6167984"/>
                  <a:pt x="6549390" y="6172697"/>
                </a:cubicBezTo>
                <a:cubicBezTo>
                  <a:pt x="6510756" y="6170558"/>
                  <a:pt x="6472010" y="6172226"/>
                  <a:pt x="6433696" y="6177668"/>
                </a:cubicBezTo>
                <a:lnTo>
                  <a:pt x="6127899" y="6177668"/>
                </a:lnTo>
                <a:lnTo>
                  <a:pt x="6048391" y="6172953"/>
                </a:lnTo>
                <a:cubicBezTo>
                  <a:pt x="5810377" y="6160212"/>
                  <a:pt x="5572363" y="6146069"/>
                  <a:pt x="5334221" y="6135747"/>
                </a:cubicBezTo>
                <a:cubicBezTo>
                  <a:pt x="5026766" y="6123004"/>
                  <a:pt x="4719692" y="6101983"/>
                  <a:pt x="4413510" y="6072039"/>
                </a:cubicBezTo>
                <a:cubicBezTo>
                  <a:pt x="4088215" y="6040312"/>
                  <a:pt x="3763687" y="6004763"/>
                  <a:pt x="3438265" y="5970870"/>
                </a:cubicBezTo>
                <a:cubicBezTo>
                  <a:pt x="3099935" y="5935704"/>
                  <a:pt x="2762281" y="5895019"/>
                  <a:pt x="2425303" y="5848805"/>
                </a:cubicBezTo>
                <a:cubicBezTo>
                  <a:pt x="2047042" y="5797329"/>
                  <a:pt x="1669936" y="5738080"/>
                  <a:pt x="1293973" y="5671060"/>
                </a:cubicBezTo>
                <a:cubicBezTo>
                  <a:pt x="902168" y="5600534"/>
                  <a:pt x="512942" y="5519976"/>
                  <a:pt x="126888" y="5425029"/>
                </a:cubicBezTo>
                <a:lnTo>
                  <a:pt x="0" y="5392100"/>
                </a:lnTo>
                <a:lnTo>
                  <a:pt x="0" y="5333771"/>
                </a:lnTo>
                <a:lnTo>
                  <a:pt x="130837" y="5368509"/>
                </a:lnTo>
                <a:cubicBezTo>
                  <a:pt x="306720" y="5411799"/>
                  <a:pt x="483287" y="5452095"/>
                  <a:pt x="660204" y="5490001"/>
                </a:cubicBezTo>
                <a:cubicBezTo>
                  <a:pt x="1048569" y="5572948"/>
                  <a:pt x="1439228" y="5643664"/>
                  <a:pt x="1831416" y="5705715"/>
                </a:cubicBezTo>
                <a:cubicBezTo>
                  <a:pt x="2114917" y="5750440"/>
                  <a:pt x="2398801" y="5791595"/>
                  <a:pt x="2677204" y="5825742"/>
                </a:cubicBezTo>
                <a:cubicBezTo>
                  <a:pt x="2669177" y="5828418"/>
                  <a:pt x="2658222" y="5818097"/>
                  <a:pt x="2644716" y="5815549"/>
                </a:cubicBezTo>
                <a:cubicBezTo>
                  <a:pt x="2149740" y="5721171"/>
                  <a:pt x="1659233" y="5607352"/>
                  <a:pt x="1173182" y="5474074"/>
                </a:cubicBezTo>
                <a:cubicBezTo>
                  <a:pt x="940520" y="5410366"/>
                  <a:pt x="709302" y="5342134"/>
                  <a:pt x="479527" y="5269379"/>
                </a:cubicBezTo>
                <a:lnTo>
                  <a:pt x="0" y="5107083"/>
                </a:lnTo>
                <a:close/>
              </a:path>
            </a:pathLst>
          </a:custGeom>
        </p:spPr>
      </p:pic>
      <p:sp>
        <p:nvSpPr>
          <p:cNvPr id="2" name="Title 1">
            <a:extLst>
              <a:ext uri="{FF2B5EF4-FFF2-40B4-BE49-F238E27FC236}">
                <a16:creationId xmlns:a16="http://schemas.microsoft.com/office/drawing/2014/main" id="{8ED939A0-D7E8-4CC9-AA93-57554A6933FF}"/>
              </a:ext>
            </a:extLst>
          </p:cNvPr>
          <p:cNvSpPr>
            <a:spLocks noGrp="1"/>
          </p:cNvSpPr>
          <p:nvPr>
            <p:ph type="ctrTitle"/>
          </p:nvPr>
        </p:nvSpPr>
        <p:spPr>
          <a:xfrm>
            <a:off x="1524000" y="1026747"/>
            <a:ext cx="9144000" cy="2387600"/>
          </a:xfrm>
        </p:spPr>
        <p:txBody>
          <a:bodyPr>
            <a:normAutofit/>
          </a:bodyPr>
          <a:lstStyle/>
          <a:p>
            <a:pPr algn="ctr"/>
            <a:r>
              <a:rPr lang="en-US" sz="8000" b="1" dirty="0">
                <a:ln w="12700">
                  <a:solidFill>
                    <a:schemeClr val="bg1"/>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Sheet Metal Shop</a:t>
            </a:r>
          </a:p>
        </p:txBody>
      </p:sp>
      <p:sp>
        <p:nvSpPr>
          <p:cNvPr id="18" name="Rectangle 6">
            <a:extLst>
              <a:ext uri="{FF2B5EF4-FFF2-40B4-BE49-F238E27FC236}">
                <a16:creationId xmlns:a16="http://schemas.microsoft.com/office/drawing/2014/main" id="{DCB8EB4B-AFE9-41E8-95B0-F246E5740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3650059"/>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bg1"/>
          </a:solidFill>
          <a:ln w="38100" cap="rnd">
            <a:solidFill>
              <a:schemeClr val="bg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Table 3">
            <a:extLst>
              <a:ext uri="{FF2B5EF4-FFF2-40B4-BE49-F238E27FC236}">
                <a16:creationId xmlns:a16="http://schemas.microsoft.com/office/drawing/2014/main" id="{F6B32852-7E4D-44E8-BAE5-9D3583B65EF4}"/>
              </a:ext>
            </a:extLst>
          </p:cNvPr>
          <p:cNvGraphicFramePr>
            <a:graphicFrameLocks noGrp="1"/>
          </p:cNvGraphicFramePr>
          <p:nvPr>
            <p:extLst>
              <p:ext uri="{D42A27DB-BD31-4B8C-83A1-F6EECF244321}">
                <p14:modId xmlns:p14="http://schemas.microsoft.com/office/powerpoint/2010/main" val="3773865067"/>
              </p:ext>
            </p:extLst>
          </p:nvPr>
        </p:nvGraphicFramePr>
        <p:xfrm>
          <a:off x="399496" y="4292794"/>
          <a:ext cx="11389959" cy="2225040"/>
        </p:xfrm>
        <a:graphic>
          <a:graphicData uri="http://schemas.openxmlformats.org/drawingml/2006/table">
            <a:tbl>
              <a:tblPr firstRow="1" bandRow="1">
                <a:tableStyleId>{EB344D84-9AFB-497E-A393-DC336BA19D2E}</a:tableStyleId>
              </a:tblPr>
              <a:tblGrid>
                <a:gridCol w="1331560">
                  <a:extLst>
                    <a:ext uri="{9D8B030D-6E8A-4147-A177-3AD203B41FA5}">
                      <a16:colId xmlns:a16="http://schemas.microsoft.com/office/drawing/2014/main" val="2354666497"/>
                    </a:ext>
                  </a:extLst>
                </a:gridCol>
                <a:gridCol w="2891453">
                  <a:extLst>
                    <a:ext uri="{9D8B030D-6E8A-4147-A177-3AD203B41FA5}">
                      <a16:colId xmlns:a16="http://schemas.microsoft.com/office/drawing/2014/main" val="799983089"/>
                    </a:ext>
                  </a:extLst>
                </a:gridCol>
                <a:gridCol w="3016321">
                  <a:extLst>
                    <a:ext uri="{9D8B030D-6E8A-4147-A177-3AD203B41FA5}">
                      <a16:colId xmlns:a16="http://schemas.microsoft.com/office/drawing/2014/main" val="1828695360"/>
                    </a:ext>
                  </a:extLst>
                </a:gridCol>
                <a:gridCol w="4150625">
                  <a:extLst>
                    <a:ext uri="{9D8B030D-6E8A-4147-A177-3AD203B41FA5}">
                      <a16:colId xmlns:a16="http://schemas.microsoft.com/office/drawing/2014/main" val="2806942711"/>
                    </a:ext>
                  </a:extLst>
                </a:gridCol>
              </a:tblGrid>
              <a:tr h="370840">
                <a:tc>
                  <a:txBody>
                    <a:bodyPr/>
                    <a:lstStyle/>
                    <a:p>
                      <a:r>
                        <a:rPr lang="en-US" dirty="0">
                          <a:latin typeface="Courier New" panose="02070309020205020404" pitchFamily="49" charset="0"/>
                          <a:cs typeface="Courier New" panose="02070309020205020404" pitchFamily="49" charset="0"/>
                        </a:rPr>
                        <a:t>Roll No.</a:t>
                      </a:r>
                    </a:p>
                  </a:txBody>
                  <a:tcPr/>
                </a:tc>
                <a:tc>
                  <a:txBody>
                    <a:bodyPr/>
                    <a:lstStyle/>
                    <a:p>
                      <a:r>
                        <a:rPr lang="en-US" dirty="0">
                          <a:latin typeface="Courier New" panose="02070309020205020404" pitchFamily="49" charset="0"/>
                          <a:cs typeface="Courier New" panose="02070309020205020404" pitchFamily="49" charset="0"/>
                        </a:rPr>
                        <a:t>Name</a:t>
                      </a:r>
                    </a:p>
                  </a:txBody>
                  <a:tcPr/>
                </a:tc>
                <a:tc>
                  <a:txBody>
                    <a:bodyPr/>
                    <a:lstStyle/>
                    <a:p>
                      <a:endParaRPr lang="en-US" dirty="0">
                        <a:latin typeface="Courier New" panose="02070309020205020404" pitchFamily="49" charset="0"/>
                        <a:cs typeface="Courier New" panose="02070309020205020404" pitchFamily="49" charset="0"/>
                      </a:endParaRPr>
                    </a:p>
                  </a:txBody>
                  <a:tcPr/>
                </a:tc>
                <a:tc>
                  <a:txBody>
                    <a:bodyPr/>
                    <a:lstStyle/>
                    <a:p>
                      <a:r>
                        <a:rPr lang="en-US" dirty="0">
                          <a:latin typeface="Courier New" panose="02070309020205020404" pitchFamily="49" charset="0"/>
                          <a:cs typeface="Courier New" panose="02070309020205020404" pitchFamily="49" charset="0"/>
                        </a:rPr>
                        <a:t>Topic</a:t>
                      </a:r>
                    </a:p>
                  </a:txBody>
                  <a:tcPr/>
                </a:tc>
                <a:extLst>
                  <a:ext uri="{0D108BD9-81ED-4DB2-BD59-A6C34878D82A}">
                    <a16:rowId xmlns:a16="http://schemas.microsoft.com/office/drawing/2014/main" val="1996177592"/>
                  </a:ext>
                </a:extLst>
              </a:tr>
              <a:tr h="370840">
                <a:tc>
                  <a:txBody>
                    <a:bodyPr/>
                    <a:lstStyle/>
                    <a:p>
                      <a:r>
                        <a:rPr lang="en-US" dirty="0">
                          <a:latin typeface="Courier New" panose="02070309020205020404" pitchFamily="49" charset="0"/>
                          <a:cs typeface="Courier New" panose="02070309020205020404" pitchFamily="49" charset="0"/>
                        </a:rPr>
                        <a:t>C046</a:t>
                      </a:r>
                    </a:p>
                  </a:txBody>
                  <a:tcPr/>
                </a:tc>
                <a:tc>
                  <a:txBody>
                    <a:bodyPr/>
                    <a:lstStyle/>
                    <a:p>
                      <a:r>
                        <a:rPr lang="en-US" dirty="0">
                          <a:latin typeface="Courier New" panose="02070309020205020404" pitchFamily="49" charset="0"/>
                          <a:cs typeface="Courier New" panose="02070309020205020404" pitchFamily="49" charset="0"/>
                        </a:rPr>
                        <a:t>Chaitanya </a:t>
                      </a:r>
                      <a:r>
                        <a:rPr lang="en-US" dirty="0" err="1">
                          <a:latin typeface="Courier New" panose="02070309020205020404" pitchFamily="49" charset="0"/>
                          <a:cs typeface="Courier New" panose="02070309020205020404" pitchFamily="49" charset="0"/>
                        </a:rPr>
                        <a:t>Ajgoankar</a:t>
                      </a:r>
                      <a:endParaRPr lang="en-US" dirty="0">
                        <a:latin typeface="Courier New" panose="02070309020205020404" pitchFamily="49" charset="0"/>
                        <a:cs typeface="Courier New" panose="02070309020205020404" pitchFamily="49"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Courier New" panose="02070309020205020404" pitchFamily="49" charset="0"/>
                          <a:ea typeface="+mn-ea"/>
                          <a:cs typeface="Courier New" panose="02070309020205020404" pitchFamily="49" charset="0"/>
                        </a:rPr>
                        <a:t>70322000028</a:t>
                      </a:r>
                      <a:endParaRPr lang="en-US" dirty="0">
                        <a:latin typeface="Courier New" panose="02070309020205020404" pitchFamily="49" charset="0"/>
                        <a:cs typeface="Courier New" panose="02070309020205020404" pitchFamily="49" charset="0"/>
                      </a:endParaRPr>
                    </a:p>
                  </a:txBody>
                  <a:tcPr/>
                </a:tc>
                <a:tc>
                  <a:txBody>
                    <a:bodyPr/>
                    <a:lstStyle/>
                    <a:p>
                      <a:r>
                        <a:rPr lang="en-US" dirty="0">
                          <a:latin typeface="Courier New" panose="02070309020205020404" pitchFamily="49" charset="0"/>
                          <a:cs typeface="Courier New" panose="02070309020205020404" pitchFamily="49" charset="0"/>
                        </a:rPr>
                        <a:t>Introduction to the topic</a:t>
                      </a:r>
                    </a:p>
                  </a:txBody>
                  <a:tcPr/>
                </a:tc>
                <a:extLst>
                  <a:ext uri="{0D108BD9-81ED-4DB2-BD59-A6C34878D82A}">
                    <a16:rowId xmlns:a16="http://schemas.microsoft.com/office/drawing/2014/main" val="1120208788"/>
                  </a:ext>
                </a:extLst>
              </a:tr>
              <a:tr h="370840">
                <a:tc>
                  <a:txBody>
                    <a:bodyPr/>
                    <a:lstStyle/>
                    <a:p>
                      <a:r>
                        <a:rPr lang="en-US" dirty="0">
                          <a:latin typeface="Courier New" panose="02070309020205020404" pitchFamily="49" charset="0"/>
                          <a:cs typeface="Courier New" panose="02070309020205020404" pitchFamily="49" charset="0"/>
                        </a:rPr>
                        <a:t>C047</a:t>
                      </a:r>
                    </a:p>
                  </a:txBody>
                  <a:tcPr/>
                </a:tc>
                <a:tc>
                  <a:txBody>
                    <a:bodyPr/>
                    <a:lstStyle/>
                    <a:p>
                      <a:r>
                        <a:rPr lang="en-US" dirty="0" err="1">
                          <a:latin typeface="Courier New" panose="02070309020205020404" pitchFamily="49" charset="0"/>
                          <a:cs typeface="Courier New" panose="02070309020205020404" pitchFamily="49" charset="0"/>
                        </a:rPr>
                        <a:t>Ishwari</a:t>
                      </a:r>
                      <a:r>
                        <a:rPr lang="en-US" dirty="0">
                          <a:latin typeface="Courier New" panose="02070309020205020404" pitchFamily="49" charset="0"/>
                          <a:cs typeface="Courier New" panose="02070309020205020404" pitchFamily="49" charset="0"/>
                        </a:rPr>
                        <a:t> Birje</a:t>
                      </a:r>
                    </a:p>
                  </a:txBody>
                  <a:tcPr/>
                </a:tc>
                <a:tc>
                  <a:txBody>
                    <a:bodyPr/>
                    <a:lstStyle/>
                    <a:p>
                      <a:r>
                        <a:rPr lang="en-US" dirty="0">
                          <a:latin typeface="Courier New" panose="02070309020205020404" pitchFamily="49" charset="0"/>
                          <a:cs typeface="Courier New" panose="02070309020205020404" pitchFamily="49" charset="0"/>
                        </a:rPr>
                        <a:t>70322000030</a:t>
                      </a:r>
                    </a:p>
                  </a:txBody>
                  <a:tcPr/>
                </a:tc>
                <a:tc>
                  <a:txBody>
                    <a:bodyPr/>
                    <a:lstStyle/>
                    <a:p>
                      <a:r>
                        <a:rPr lang="en-US" dirty="0">
                          <a:latin typeface="Courier New" panose="02070309020205020404" pitchFamily="49" charset="0"/>
                          <a:cs typeface="Courier New" panose="02070309020205020404" pitchFamily="49" charset="0"/>
                        </a:rPr>
                        <a:t>Advancements</a:t>
                      </a:r>
                    </a:p>
                  </a:txBody>
                  <a:tcPr/>
                </a:tc>
                <a:extLst>
                  <a:ext uri="{0D108BD9-81ED-4DB2-BD59-A6C34878D82A}">
                    <a16:rowId xmlns:a16="http://schemas.microsoft.com/office/drawing/2014/main" val="294602766"/>
                  </a:ext>
                </a:extLst>
              </a:tr>
              <a:tr h="370840">
                <a:tc>
                  <a:txBody>
                    <a:bodyPr/>
                    <a:lstStyle/>
                    <a:p>
                      <a:r>
                        <a:rPr lang="en-US" dirty="0">
                          <a:latin typeface="Courier New" panose="02070309020205020404" pitchFamily="49" charset="0"/>
                          <a:cs typeface="Courier New" panose="02070309020205020404" pitchFamily="49" charset="0"/>
                        </a:rPr>
                        <a:t>C048</a:t>
                      </a:r>
                    </a:p>
                  </a:txBody>
                  <a:tcPr/>
                </a:tc>
                <a:tc>
                  <a:txBody>
                    <a:bodyPr/>
                    <a:lstStyle/>
                    <a:p>
                      <a:r>
                        <a:rPr lang="en-US" dirty="0">
                          <a:latin typeface="Courier New" panose="02070309020205020404" pitchFamily="49" charset="0"/>
                          <a:cs typeface="Courier New" panose="02070309020205020404" pitchFamily="49" charset="0"/>
                        </a:rPr>
                        <a:t>Pratham Vasa</a:t>
                      </a:r>
                    </a:p>
                  </a:txBody>
                  <a:tcPr/>
                </a:tc>
                <a:tc>
                  <a:txBody>
                    <a:bodyPr/>
                    <a:lstStyle/>
                    <a:p>
                      <a:r>
                        <a:rPr lang="en-US" dirty="0">
                          <a:latin typeface="Courier New" panose="02070309020205020404" pitchFamily="49" charset="0"/>
                          <a:cs typeface="Courier New" panose="02070309020205020404" pitchFamily="49" charset="0"/>
                        </a:rPr>
                        <a:t>70322000046</a:t>
                      </a:r>
                    </a:p>
                  </a:txBody>
                  <a:tcPr/>
                </a:tc>
                <a:tc>
                  <a:txBody>
                    <a:bodyPr/>
                    <a:lstStyle/>
                    <a:p>
                      <a:r>
                        <a:rPr lang="en-US" dirty="0">
                          <a:latin typeface="Courier New" panose="02070309020205020404" pitchFamily="49" charset="0"/>
                          <a:cs typeface="Courier New" panose="02070309020205020404" pitchFamily="49" charset="0"/>
                        </a:rPr>
                        <a:t>Applications</a:t>
                      </a:r>
                    </a:p>
                  </a:txBody>
                  <a:tcPr/>
                </a:tc>
                <a:extLst>
                  <a:ext uri="{0D108BD9-81ED-4DB2-BD59-A6C34878D82A}">
                    <a16:rowId xmlns:a16="http://schemas.microsoft.com/office/drawing/2014/main" val="3358805727"/>
                  </a:ext>
                </a:extLst>
              </a:tr>
              <a:tr h="370840">
                <a:tc>
                  <a:txBody>
                    <a:bodyPr/>
                    <a:lstStyle/>
                    <a:p>
                      <a:r>
                        <a:rPr lang="en-US" dirty="0">
                          <a:latin typeface="Courier New" panose="02070309020205020404" pitchFamily="49" charset="0"/>
                          <a:cs typeface="Courier New" panose="02070309020205020404" pitchFamily="49" charset="0"/>
                        </a:rPr>
                        <a:t>C049</a:t>
                      </a:r>
                    </a:p>
                  </a:txBody>
                  <a:tcPr/>
                </a:tc>
                <a:tc>
                  <a:txBody>
                    <a:bodyPr/>
                    <a:lstStyle/>
                    <a:p>
                      <a:r>
                        <a:rPr lang="en-US" dirty="0">
                          <a:latin typeface="Courier New" panose="02070309020205020404" pitchFamily="49" charset="0"/>
                          <a:cs typeface="Courier New" panose="02070309020205020404" pitchFamily="49" charset="0"/>
                        </a:rPr>
                        <a:t>Chahel Gupta</a:t>
                      </a:r>
                    </a:p>
                  </a:txBody>
                  <a:tcPr/>
                </a:tc>
                <a:tc>
                  <a:txBody>
                    <a:bodyPr/>
                    <a:lstStyle/>
                    <a:p>
                      <a:r>
                        <a:rPr lang="en-US" dirty="0">
                          <a:latin typeface="Courier New" panose="02070309020205020404" pitchFamily="49" charset="0"/>
                          <a:cs typeface="Courier New" panose="02070309020205020404" pitchFamily="49" charset="0"/>
                        </a:rPr>
                        <a:t>70322000047</a:t>
                      </a:r>
                    </a:p>
                  </a:txBody>
                  <a:tcPr/>
                </a:tc>
                <a:tc>
                  <a:txBody>
                    <a:bodyPr/>
                    <a:lstStyle/>
                    <a:p>
                      <a:r>
                        <a:rPr lang="en-US" dirty="0">
                          <a:latin typeface="Courier New" panose="02070309020205020404" pitchFamily="49" charset="0"/>
                          <a:cs typeface="Courier New" panose="02070309020205020404" pitchFamily="49" charset="0"/>
                        </a:rPr>
                        <a:t>Applications</a:t>
                      </a:r>
                    </a:p>
                  </a:txBody>
                  <a:tcPr/>
                </a:tc>
                <a:extLst>
                  <a:ext uri="{0D108BD9-81ED-4DB2-BD59-A6C34878D82A}">
                    <a16:rowId xmlns:a16="http://schemas.microsoft.com/office/drawing/2014/main" val="4242005661"/>
                  </a:ext>
                </a:extLst>
              </a:tr>
              <a:tr h="370840">
                <a:tc>
                  <a:txBody>
                    <a:bodyPr/>
                    <a:lstStyle/>
                    <a:p>
                      <a:r>
                        <a:rPr lang="en-US" dirty="0">
                          <a:latin typeface="Courier New" panose="02070309020205020404" pitchFamily="49" charset="0"/>
                          <a:cs typeface="Courier New" panose="02070309020205020404" pitchFamily="49" charset="0"/>
                        </a:rPr>
                        <a:t>C050</a:t>
                      </a:r>
                    </a:p>
                  </a:txBody>
                  <a:tcPr/>
                </a:tc>
                <a:tc>
                  <a:txBody>
                    <a:bodyPr/>
                    <a:lstStyle/>
                    <a:p>
                      <a:r>
                        <a:rPr lang="en-US" dirty="0" err="1">
                          <a:latin typeface="Courier New" panose="02070309020205020404" pitchFamily="49" charset="0"/>
                          <a:cs typeface="Courier New" panose="02070309020205020404" pitchFamily="49" charset="0"/>
                        </a:rPr>
                        <a:t>Vivean</a:t>
                      </a:r>
                      <a:r>
                        <a:rPr lang="en-US" dirty="0">
                          <a:latin typeface="Courier New" panose="02070309020205020404" pitchFamily="49" charset="0"/>
                          <a:cs typeface="Courier New" panose="02070309020205020404" pitchFamily="49" charset="0"/>
                        </a:rPr>
                        <a:t> Arya</a:t>
                      </a:r>
                    </a:p>
                  </a:txBody>
                  <a:tcPr/>
                </a:tc>
                <a:tc>
                  <a:txBody>
                    <a:bodyPr/>
                    <a:lstStyle/>
                    <a:p>
                      <a:r>
                        <a:rPr lang="en-US" dirty="0">
                          <a:latin typeface="Courier New" panose="02070309020205020404" pitchFamily="49" charset="0"/>
                          <a:cs typeface="Courier New" panose="02070309020205020404" pitchFamily="49" charset="0"/>
                        </a:rPr>
                        <a:t>70322000048</a:t>
                      </a:r>
                    </a:p>
                  </a:txBody>
                  <a:tcPr/>
                </a:tc>
                <a:tc>
                  <a:txBody>
                    <a:bodyPr/>
                    <a:lstStyle/>
                    <a:p>
                      <a:r>
                        <a:rPr lang="en-US" dirty="0">
                          <a:latin typeface="Courier New" panose="02070309020205020404" pitchFamily="49" charset="0"/>
                          <a:cs typeface="Courier New" panose="02070309020205020404" pitchFamily="49" charset="0"/>
                        </a:rPr>
                        <a:t>Advancements</a:t>
                      </a:r>
                    </a:p>
                  </a:txBody>
                  <a:tcPr/>
                </a:tc>
                <a:extLst>
                  <a:ext uri="{0D108BD9-81ED-4DB2-BD59-A6C34878D82A}">
                    <a16:rowId xmlns:a16="http://schemas.microsoft.com/office/drawing/2014/main" val="692007112"/>
                  </a:ext>
                </a:extLst>
              </a:tr>
            </a:tbl>
          </a:graphicData>
        </a:graphic>
      </p:graphicFrame>
    </p:spTree>
    <p:extLst>
      <p:ext uri="{BB962C8B-B14F-4D97-AF65-F5344CB8AC3E}">
        <p14:creationId xmlns:p14="http://schemas.microsoft.com/office/powerpoint/2010/main" val="3355195476"/>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7C3290-7CE2-4042-8127-FFDB29B30457}"/>
              </a:ext>
            </a:extLst>
          </p:cNvPr>
          <p:cNvSpPr>
            <a:spLocks noGrp="1"/>
          </p:cNvSpPr>
          <p:nvPr>
            <p:ph idx="1"/>
          </p:nvPr>
        </p:nvSpPr>
        <p:spPr>
          <a:xfrm>
            <a:off x="838200" y="1084258"/>
            <a:ext cx="10515600" cy="4251960"/>
          </a:xfrm>
        </p:spPr>
        <p:txBody>
          <a:bodyPr>
            <a:normAutofit/>
          </a:bodyPr>
          <a:lstStyle/>
          <a:p>
            <a:pPr marL="0" indent="0">
              <a:buNone/>
            </a:pPr>
            <a:r>
              <a:rPr lang="en-US" sz="1800" b="1" dirty="0">
                <a:latin typeface="Courier New" panose="02070309020205020404" pitchFamily="49" charset="0"/>
                <a:cs typeface="Courier New" panose="02070309020205020404" pitchFamily="49" charset="0"/>
              </a:rPr>
              <a:t>Here’s a look at some emerging “hard” technologies that will help us keep improving our metal fabrication efficiency.</a:t>
            </a:r>
          </a:p>
        </p:txBody>
      </p:sp>
      <p:sp>
        <p:nvSpPr>
          <p:cNvPr id="7" name="TextBox 6">
            <a:extLst>
              <a:ext uri="{FF2B5EF4-FFF2-40B4-BE49-F238E27FC236}">
                <a16:creationId xmlns:a16="http://schemas.microsoft.com/office/drawing/2014/main" id="{F596AAAF-F362-42D6-A853-4C051F8F4B88}"/>
              </a:ext>
            </a:extLst>
          </p:cNvPr>
          <p:cNvSpPr txBox="1"/>
          <p:nvPr/>
        </p:nvSpPr>
        <p:spPr>
          <a:xfrm>
            <a:off x="955965" y="1997839"/>
            <a:ext cx="7024253" cy="2862322"/>
          </a:xfrm>
          <a:prstGeom prst="rect">
            <a:avLst/>
          </a:prstGeom>
          <a:solidFill>
            <a:schemeClr val="bg1">
              <a:lumMod val="95000"/>
            </a:schemeClr>
          </a:solidFill>
        </p:spPr>
        <p:style>
          <a:lnRef idx="2">
            <a:schemeClr val="dk1"/>
          </a:lnRef>
          <a:fillRef idx="1">
            <a:schemeClr val="lt1"/>
          </a:fillRef>
          <a:effectRef idx="0">
            <a:schemeClr val="dk1"/>
          </a:effectRef>
          <a:fontRef idx="minor">
            <a:schemeClr val="dk1"/>
          </a:fontRef>
        </p:style>
        <p:txBody>
          <a:bodyPr wrap="square">
            <a:spAutoFit/>
          </a:bodyPr>
          <a:lstStyle/>
          <a:p>
            <a:r>
              <a:rPr lang="en-US" b="1" dirty="0">
                <a:latin typeface="Century" panose="02040604050505020304" pitchFamily="18" charset="0"/>
              </a:rPr>
              <a:t>1. Cutting</a:t>
            </a:r>
          </a:p>
          <a:p>
            <a:pPr marL="285750" indent="-285750">
              <a:buFont typeface="Arial" panose="020B0604020202020204" pitchFamily="34" charset="0"/>
              <a:buChar char="•"/>
            </a:pPr>
            <a:r>
              <a:rPr lang="en-US" dirty="0">
                <a:latin typeface="Century" panose="02040604050505020304" pitchFamily="18" charset="0"/>
              </a:rPr>
              <a:t>Laser cutting machines are getting faster and can cut thinner sheets with less waste. </a:t>
            </a:r>
          </a:p>
          <a:p>
            <a:pPr marL="285750" indent="-285750">
              <a:buFont typeface="Arial" panose="020B0604020202020204" pitchFamily="34" charset="0"/>
              <a:buChar char="•"/>
            </a:pPr>
            <a:r>
              <a:rPr lang="en-US" dirty="0">
                <a:latin typeface="Century" panose="02040604050505020304" pitchFamily="18" charset="0"/>
              </a:rPr>
              <a:t>That’s down partly to advancements in fiber laser performance and also to improved control technology.</a:t>
            </a:r>
          </a:p>
          <a:p>
            <a:pPr marL="285750" indent="-285750">
              <a:buFont typeface="Arial" panose="020B0604020202020204" pitchFamily="34" charset="0"/>
              <a:buChar char="•"/>
            </a:pPr>
            <a:r>
              <a:rPr lang="en-US" dirty="0">
                <a:latin typeface="Century" panose="02040604050505020304" pitchFamily="18" charset="0"/>
              </a:rPr>
              <a:t>Water jet cutters are getting faster too, as are turret punch machines.</a:t>
            </a:r>
          </a:p>
          <a:p>
            <a:pPr marL="285750" indent="-285750">
              <a:buFont typeface="Arial" panose="020B0604020202020204" pitchFamily="34" charset="0"/>
              <a:buChar char="•"/>
            </a:pPr>
            <a:r>
              <a:rPr lang="en-US" dirty="0">
                <a:latin typeface="Century" panose="02040604050505020304" pitchFamily="18" charset="0"/>
              </a:rPr>
              <a:t>Punch rates are increasing while new and improved cutting tool materials last longer and yield better edge quality.</a:t>
            </a:r>
          </a:p>
          <a:p>
            <a:pPr marL="285750" indent="-285750">
              <a:buFont typeface="Arial" panose="020B0604020202020204" pitchFamily="34" charset="0"/>
              <a:buChar char="•"/>
            </a:pPr>
            <a:r>
              <a:rPr lang="en-US" dirty="0">
                <a:latin typeface="Century" panose="02040604050505020304" pitchFamily="18" charset="0"/>
              </a:rPr>
              <a:t>Plus, EDM lets us make complex tools at lower cost.</a:t>
            </a:r>
          </a:p>
        </p:txBody>
      </p:sp>
      <p:sp>
        <p:nvSpPr>
          <p:cNvPr id="9" name="TextBox 8">
            <a:extLst>
              <a:ext uri="{FF2B5EF4-FFF2-40B4-BE49-F238E27FC236}">
                <a16:creationId xmlns:a16="http://schemas.microsoft.com/office/drawing/2014/main" id="{F6B3CE4F-79DA-4323-B8BD-475B52209BD7}"/>
              </a:ext>
            </a:extLst>
          </p:cNvPr>
          <p:cNvSpPr txBox="1"/>
          <p:nvPr/>
        </p:nvSpPr>
        <p:spPr>
          <a:xfrm>
            <a:off x="5278581" y="4996035"/>
            <a:ext cx="6594764" cy="1477328"/>
          </a:xfrm>
          <a:prstGeom prst="rect">
            <a:avLst/>
          </a:prstGeom>
          <a:solidFill>
            <a:schemeClr val="bg1">
              <a:lumMod val="95000"/>
            </a:schemeClr>
          </a:solidFill>
        </p:spPr>
        <p:style>
          <a:lnRef idx="2">
            <a:schemeClr val="dk1"/>
          </a:lnRef>
          <a:fillRef idx="1">
            <a:schemeClr val="lt1"/>
          </a:fillRef>
          <a:effectRef idx="0">
            <a:schemeClr val="dk1"/>
          </a:effectRef>
          <a:fontRef idx="minor">
            <a:schemeClr val="dk1"/>
          </a:fontRef>
        </p:style>
        <p:txBody>
          <a:bodyPr wrap="square">
            <a:spAutoFit/>
          </a:bodyPr>
          <a:lstStyle/>
          <a:p>
            <a:r>
              <a:rPr lang="en-US" b="1" dirty="0">
                <a:latin typeface="Century" panose="02040604050505020304" pitchFamily="18" charset="0"/>
              </a:rPr>
              <a:t>2. Welding</a:t>
            </a:r>
          </a:p>
          <a:p>
            <a:pPr marL="285750" indent="-285750">
              <a:buFont typeface="Arial" panose="020B0604020202020204" pitchFamily="34" charset="0"/>
              <a:buChar char="•"/>
            </a:pPr>
            <a:r>
              <a:rPr lang="en-US" dirty="0">
                <a:latin typeface="Century" panose="02040604050505020304" pitchFamily="18" charset="0"/>
              </a:rPr>
              <a:t>Advances in welding are as much about quality as speed. </a:t>
            </a:r>
          </a:p>
          <a:p>
            <a:pPr marL="285750" indent="-285750">
              <a:buFont typeface="Arial" panose="020B0604020202020204" pitchFamily="34" charset="0"/>
              <a:buChar char="•"/>
            </a:pPr>
            <a:r>
              <a:rPr lang="en-US" dirty="0">
                <a:latin typeface="Century" panose="02040604050505020304" pitchFamily="18" charset="0"/>
              </a:rPr>
              <a:t>Improved welding wire coupled with advances in welder control technology benefits both manual and robotic welding. </a:t>
            </a:r>
          </a:p>
        </p:txBody>
      </p:sp>
      <p:pic>
        <p:nvPicPr>
          <p:cNvPr id="10" name="Picture 9">
            <a:extLst>
              <a:ext uri="{FF2B5EF4-FFF2-40B4-BE49-F238E27FC236}">
                <a16:creationId xmlns:a16="http://schemas.microsoft.com/office/drawing/2014/main" id="{6F1916DD-5DD2-4F61-9977-9CD8EBACA8CF}"/>
              </a:ext>
            </a:extLst>
          </p:cNvPr>
          <p:cNvPicPr>
            <a:picLocks noChangeAspect="1"/>
          </p:cNvPicPr>
          <p:nvPr/>
        </p:nvPicPr>
        <p:blipFill>
          <a:blip r:embed="rId2"/>
          <a:stretch>
            <a:fillRect/>
          </a:stretch>
        </p:blipFill>
        <p:spPr>
          <a:xfrm>
            <a:off x="8201892" y="1997839"/>
            <a:ext cx="3463636" cy="2862322"/>
          </a:xfrm>
          <a:prstGeom prst="rect">
            <a:avLst/>
          </a:prstGeom>
        </p:spPr>
      </p:pic>
      <p:pic>
        <p:nvPicPr>
          <p:cNvPr id="11" name="Picture 10">
            <a:extLst>
              <a:ext uri="{FF2B5EF4-FFF2-40B4-BE49-F238E27FC236}">
                <a16:creationId xmlns:a16="http://schemas.microsoft.com/office/drawing/2014/main" id="{6286F9BA-692A-4F74-B9C4-37B128BB1A3F}"/>
              </a:ext>
            </a:extLst>
          </p:cNvPr>
          <p:cNvPicPr>
            <a:picLocks noChangeAspect="1"/>
          </p:cNvPicPr>
          <p:nvPr/>
        </p:nvPicPr>
        <p:blipFill>
          <a:blip r:embed="rId3"/>
          <a:stretch>
            <a:fillRect/>
          </a:stretch>
        </p:blipFill>
        <p:spPr>
          <a:xfrm>
            <a:off x="955964" y="5012315"/>
            <a:ext cx="4170217" cy="1491601"/>
          </a:xfrm>
          <a:prstGeom prst="rect">
            <a:avLst/>
          </a:prstGeom>
        </p:spPr>
      </p:pic>
      <p:sp>
        <p:nvSpPr>
          <p:cNvPr id="8" name="Title 1">
            <a:extLst>
              <a:ext uri="{FF2B5EF4-FFF2-40B4-BE49-F238E27FC236}">
                <a16:creationId xmlns:a16="http://schemas.microsoft.com/office/drawing/2014/main" id="{98091305-8C97-43E2-BF1F-4CE23343D5DC}"/>
              </a:ext>
            </a:extLst>
          </p:cNvPr>
          <p:cNvSpPr>
            <a:spLocks noGrp="1"/>
          </p:cNvSpPr>
          <p:nvPr>
            <p:ph type="title"/>
          </p:nvPr>
        </p:nvSpPr>
        <p:spPr>
          <a:xfrm>
            <a:off x="1357745" y="0"/>
            <a:ext cx="10515600" cy="1325563"/>
          </a:xfrm>
        </p:spPr>
        <p:txBody>
          <a:bodyPr>
            <a:normAutofit/>
          </a:bodyPr>
          <a:lstStyle/>
          <a:p>
            <a:pPr algn="r"/>
            <a:r>
              <a:rPr lang="en-US" sz="66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cs typeface="Courier New" panose="02070309020205020404" pitchFamily="49" charset="0"/>
              </a:rPr>
              <a:t>Advancements</a:t>
            </a:r>
            <a:endParaRPr lang="en-US" sz="72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Tree>
    <p:extLst>
      <p:ext uri="{BB962C8B-B14F-4D97-AF65-F5344CB8AC3E}">
        <p14:creationId xmlns:p14="http://schemas.microsoft.com/office/powerpoint/2010/main" val="265239962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D0B11EF-40D4-455F-BC05-761070D3F50C}"/>
              </a:ext>
            </a:extLst>
          </p:cNvPr>
          <p:cNvPicPr>
            <a:picLocks noChangeAspect="1"/>
          </p:cNvPicPr>
          <p:nvPr/>
        </p:nvPicPr>
        <p:blipFill>
          <a:blip r:embed="rId2"/>
          <a:stretch>
            <a:fillRect/>
          </a:stretch>
        </p:blipFill>
        <p:spPr>
          <a:xfrm>
            <a:off x="2095501" y="346364"/>
            <a:ext cx="9798627" cy="6124142"/>
          </a:xfrm>
          <a:prstGeom prst="rect">
            <a:avLst/>
          </a:prstGeom>
        </p:spPr>
      </p:pic>
      <p:sp>
        <p:nvSpPr>
          <p:cNvPr id="3" name="Content Placeholder 2">
            <a:extLst>
              <a:ext uri="{FF2B5EF4-FFF2-40B4-BE49-F238E27FC236}">
                <a16:creationId xmlns:a16="http://schemas.microsoft.com/office/drawing/2014/main" id="{A1AB250C-C36C-496A-8BCD-E4B97AF63410}"/>
              </a:ext>
            </a:extLst>
          </p:cNvPr>
          <p:cNvSpPr>
            <a:spLocks noGrp="1"/>
          </p:cNvSpPr>
          <p:nvPr>
            <p:ph idx="1"/>
          </p:nvPr>
        </p:nvSpPr>
        <p:spPr>
          <a:xfrm>
            <a:off x="741218" y="1122218"/>
            <a:ext cx="8416636" cy="4613563"/>
          </a:xfrm>
          <a:solidFill>
            <a:schemeClr val="bg1">
              <a:lumMod val="95000"/>
            </a:schemeClr>
          </a:solidFill>
        </p:spPr>
        <p:style>
          <a:lnRef idx="2">
            <a:schemeClr val="dk1"/>
          </a:lnRef>
          <a:fillRef idx="1">
            <a:schemeClr val="lt1"/>
          </a:fillRef>
          <a:effectRef idx="0">
            <a:schemeClr val="dk1"/>
          </a:effectRef>
          <a:fontRef idx="minor">
            <a:schemeClr val="dk1"/>
          </a:fontRef>
        </p:style>
        <p:txBody>
          <a:bodyPr>
            <a:normAutofit fontScale="70000" lnSpcReduction="20000"/>
          </a:bodyPr>
          <a:lstStyle/>
          <a:p>
            <a:pPr marL="0" indent="0" fontAlgn="base">
              <a:lnSpc>
                <a:spcPts val="1200"/>
              </a:lnSpc>
              <a:spcAft>
                <a:spcPts val="800"/>
              </a:spcAft>
              <a:buNone/>
            </a:pPr>
            <a:endParaRPr lang="en-IN" sz="2800" b="1" dirty="0">
              <a:solidFill>
                <a:srgbClr val="000000"/>
              </a:solidFill>
              <a:effectLst/>
              <a:latin typeface="Century" panose="02040604050505020304" pitchFamily="18" charset="0"/>
              <a:ea typeface="Times New Roman" panose="02020603050405020304" pitchFamily="18" charset="0"/>
              <a:cs typeface="Times New Roman" panose="02020603050405020304" pitchFamily="18" charset="0"/>
            </a:endParaRPr>
          </a:p>
          <a:p>
            <a:pPr marL="0" indent="0" fontAlgn="base">
              <a:lnSpc>
                <a:spcPts val="1200"/>
              </a:lnSpc>
              <a:spcAft>
                <a:spcPts val="800"/>
              </a:spcAft>
              <a:buNone/>
            </a:pPr>
            <a:r>
              <a:rPr lang="en-IN" sz="2800" b="1" dirty="0">
                <a:solidFill>
                  <a:srgbClr val="000000"/>
                </a:solidFill>
                <a:effectLst/>
                <a:latin typeface="Century" panose="02040604050505020304" pitchFamily="18" charset="0"/>
                <a:ea typeface="Times New Roman" panose="02020603050405020304" pitchFamily="18" charset="0"/>
                <a:cs typeface="Times New Roman" panose="02020603050405020304" pitchFamily="18" charset="0"/>
              </a:rPr>
              <a:t>3. </a:t>
            </a:r>
            <a:r>
              <a:rPr lang="en-IN" sz="2900" b="1" dirty="0">
                <a:solidFill>
                  <a:srgbClr val="000000"/>
                </a:solidFill>
                <a:effectLst/>
                <a:latin typeface="Century" panose="02040604050505020304" pitchFamily="18" charset="0"/>
                <a:ea typeface="Times New Roman" panose="02020603050405020304" pitchFamily="18" charset="0"/>
                <a:cs typeface="Times New Roman" panose="02020603050405020304" pitchFamily="18" charset="0"/>
              </a:rPr>
              <a:t>Additive manufacturing</a:t>
            </a:r>
            <a:endParaRPr lang="en-US" sz="2900" dirty="0">
              <a:effectLst/>
              <a:latin typeface="Century" panose="02040604050505020304" pitchFamily="18" charset="0"/>
              <a:ea typeface="Calibri" panose="020F0502020204030204" pitchFamily="34" charset="0"/>
              <a:cs typeface="Times New Roman" panose="02020603050405020304" pitchFamily="18" charset="0"/>
            </a:endParaRPr>
          </a:p>
          <a:p>
            <a:pPr fontAlgn="base">
              <a:lnSpc>
                <a:spcPct val="107000"/>
              </a:lnSpc>
              <a:spcAft>
                <a:spcPts val="800"/>
              </a:spcAft>
            </a:pPr>
            <a:r>
              <a:rPr lang="en-IN" sz="2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You may have seen 3D printers at work – slowly – building nearly finished parts layer-by-layer.</a:t>
            </a:r>
            <a:endParaRPr lang="en-US" sz="2800" dirty="0">
              <a:effectLst/>
              <a:latin typeface="Century" panose="02040604050505020304" pitchFamily="18" charset="0"/>
              <a:ea typeface="Calibri" panose="020F0502020204030204" pitchFamily="34" charset="0"/>
              <a:cs typeface="Times New Roman" panose="02020603050405020304" pitchFamily="18" charset="0"/>
            </a:endParaRPr>
          </a:p>
          <a:p>
            <a:pPr fontAlgn="base">
              <a:lnSpc>
                <a:spcPct val="107000"/>
              </a:lnSpc>
              <a:spcAft>
                <a:spcPts val="800"/>
              </a:spcAft>
            </a:pPr>
            <a:r>
              <a:rPr lang="en-IN" sz="2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We don’t see </a:t>
            </a:r>
            <a:r>
              <a:rPr lang="en-IN" sz="2800" u="none" strike="noStrike"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additive</a:t>
            </a:r>
            <a:r>
              <a:rPr lang="en-IN" sz="2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 as taking over from fabrication. It’s too slow and the resulting parts don’t have the right characteristics. But it may change our approach to tooling and fixturing.</a:t>
            </a:r>
            <a:endParaRPr lang="en-US" sz="2800" dirty="0">
              <a:effectLst/>
              <a:latin typeface="Century" panose="02040604050505020304" pitchFamily="18" charset="0"/>
              <a:ea typeface="Calibri" panose="020F0502020204030204" pitchFamily="34" charset="0"/>
              <a:cs typeface="Times New Roman" panose="02020603050405020304" pitchFamily="18" charset="0"/>
            </a:endParaRPr>
          </a:p>
          <a:p>
            <a:pPr fontAlgn="base">
              <a:lnSpc>
                <a:spcPct val="107000"/>
              </a:lnSpc>
              <a:spcAft>
                <a:spcPts val="800"/>
              </a:spcAft>
            </a:pPr>
            <a:r>
              <a:rPr lang="en-IN" sz="2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Instead of waiting days or weeks for complex custom tools, we could just print them, slashing lead time in the process. The same goes for fixtures to hold assemblies for welding.</a:t>
            </a:r>
          </a:p>
          <a:p>
            <a:pPr fontAlgn="base">
              <a:lnSpc>
                <a:spcPct val="107000"/>
              </a:lnSpc>
              <a:spcAft>
                <a:spcPts val="800"/>
              </a:spcAft>
            </a:pPr>
            <a:r>
              <a:rPr lang="en-IN" sz="2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By starting with the CAD model we can design and print support pieces in just hours, allowing us to get on with welding without delay.</a:t>
            </a:r>
            <a:endParaRPr lang="en-US" sz="2800" dirty="0">
              <a:effectLst/>
              <a:latin typeface="Century" panose="02040604050505020304" pitchFamily="18"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908360956"/>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545E828-2CE9-4E15-970B-6464DB1E8D1B}"/>
              </a:ext>
            </a:extLst>
          </p:cNvPr>
          <p:cNvPicPr>
            <a:picLocks noChangeAspect="1"/>
          </p:cNvPicPr>
          <p:nvPr/>
        </p:nvPicPr>
        <p:blipFill>
          <a:blip r:embed="rId2"/>
          <a:stretch>
            <a:fillRect/>
          </a:stretch>
        </p:blipFill>
        <p:spPr>
          <a:xfrm>
            <a:off x="474519" y="168333"/>
            <a:ext cx="11242961" cy="6521333"/>
          </a:xfrm>
          <a:prstGeom prst="rect">
            <a:avLst/>
          </a:prstGeom>
        </p:spPr>
      </p:pic>
      <p:sp>
        <p:nvSpPr>
          <p:cNvPr id="4" name="TextBox 3">
            <a:extLst>
              <a:ext uri="{FF2B5EF4-FFF2-40B4-BE49-F238E27FC236}">
                <a16:creationId xmlns:a16="http://schemas.microsoft.com/office/drawing/2014/main" id="{24056F3D-57CC-40D5-8782-F23EE407D1C4}"/>
              </a:ext>
            </a:extLst>
          </p:cNvPr>
          <p:cNvSpPr txBox="1"/>
          <p:nvPr/>
        </p:nvSpPr>
        <p:spPr>
          <a:xfrm>
            <a:off x="845127" y="419842"/>
            <a:ext cx="4668981" cy="4046172"/>
          </a:xfrm>
          <a:prstGeom prst="rect">
            <a:avLst/>
          </a:prstGeom>
          <a:solidFill>
            <a:schemeClr val="bg1">
              <a:lumMod val="95000"/>
            </a:schemeClr>
          </a:solidFill>
        </p:spPr>
        <p:style>
          <a:lnRef idx="2">
            <a:schemeClr val="dk1"/>
          </a:lnRef>
          <a:fillRef idx="1">
            <a:schemeClr val="lt1"/>
          </a:fillRef>
          <a:effectRef idx="0">
            <a:schemeClr val="dk1"/>
          </a:effectRef>
          <a:fontRef idx="minor">
            <a:schemeClr val="dk1"/>
          </a:fontRef>
        </p:style>
        <p:txBody>
          <a:bodyPr wrap="square">
            <a:spAutoFit/>
          </a:bodyPr>
          <a:lstStyle/>
          <a:p>
            <a:pPr fontAlgn="base">
              <a:lnSpc>
                <a:spcPts val="1200"/>
              </a:lnSpc>
              <a:spcAft>
                <a:spcPts val="800"/>
              </a:spcAft>
            </a:pPr>
            <a:endParaRPr lang="en-IN" sz="1800" b="1" dirty="0">
              <a:solidFill>
                <a:srgbClr val="000000"/>
              </a:solidFill>
              <a:effectLst/>
              <a:latin typeface="Century" panose="02040604050505020304" pitchFamily="18" charset="0"/>
              <a:ea typeface="Times New Roman" panose="02020603050405020304" pitchFamily="18" charset="0"/>
              <a:cs typeface="Times New Roman" panose="02020603050405020304" pitchFamily="18" charset="0"/>
            </a:endParaRPr>
          </a:p>
          <a:p>
            <a:pPr fontAlgn="base">
              <a:lnSpc>
                <a:spcPts val="1200"/>
              </a:lnSpc>
              <a:spcAft>
                <a:spcPts val="800"/>
              </a:spcAft>
            </a:pPr>
            <a:r>
              <a:rPr lang="en-IN" sz="1800" b="1" dirty="0">
                <a:solidFill>
                  <a:srgbClr val="000000"/>
                </a:solidFill>
                <a:effectLst/>
                <a:latin typeface="Century" panose="02040604050505020304" pitchFamily="18" charset="0"/>
                <a:ea typeface="Times New Roman" panose="02020603050405020304" pitchFamily="18" charset="0"/>
                <a:cs typeface="Times New Roman" panose="02020603050405020304" pitchFamily="18" charset="0"/>
              </a:rPr>
              <a:t>4. Industry 4.0 / </a:t>
            </a:r>
            <a:r>
              <a:rPr lang="en-IN" sz="1800" b="1" dirty="0" err="1">
                <a:solidFill>
                  <a:srgbClr val="000000"/>
                </a:solidFill>
                <a:effectLst/>
                <a:latin typeface="Century" panose="02040604050505020304" pitchFamily="18" charset="0"/>
                <a:ea typeface="Times New Roman" panose="02020603050405020304" pitchFamily="18" charset="0"/>
                <a:cs typeface="Times New Roman" panose="02020603050405020304" pitchFamily="18" charset="0"/>
              </a:rPr>
              <a:t>IIoT</a:t>
            </a:r>
            <a:endParaRPr lang="en-US" sz="1800" dirty="0">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fontAlgn="base">
              <a:lnSpc>
                <a:spcPct val="107000"/>
              </a:lnSpc>
              <a:spcAft>
                <a:spcPts val="800"/>
              </a:spcAft>
              <a:buFont typeface="Arial" panose="020B0604020202020204" pitchFamily="34" charset="0"/>
              <a:buChar char="•"/>
            </a:pPr>
            <a:r>
              <a:rPr lang="en-IN" sz="1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“Smart” machines communicating with each other and sending data into the “cloud” for analysis will help improve consistency, but another gain we’re looking for is reduced downtime.</a:t>
            </a:r>
          </a:p>
          <a:p>
            <a:pPr marL="285750" indent="-285750" fontAlgn="base">
              <a:lnSpc>
                <a:spcPct val="107000"/>
              </a:lnSpc>
              <a:spcAft>
                <a:spcPts val="800"/>
              </a:spcAft>
              <a:buFont typeface="Arial" panose="020B0604020202020204" pitchFamily="34" charset="0"/>
              <a:buChar char="•"/>
            </a:pPr>
            <a:r>
              <a:rPr lang="en-IN" sz="1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A </a:t>
            </a:r>
            <a:r>
              <a:rPr lang="en-IN" sz="1800" u="none" strike="noStrike"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“smart” machine</a:t>
            </a:r>
            <a:r>
              <a:rPr lang="en-IN" sz="1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 will know when maintenance is coming due and schedule the work automatically. </a:t>
            </a:r>
          </a:p>
          <a:p>
            <a:pPr marL="285750" indent="-285750" fontAlgn="base">
              <a:lnSpc>
                <a:spcPct val="107000"/>
              </a:lnSpc>
              <a:spcAft>
                <a:spcPts val="800"/>
              </a:spcAft>
              <a:buFont typeface="Arial" panose="020B0604020202020204" pitchFamily="34" charset="0"/>
              <a:buChar char="•"/>
            </a:pPr>
            <a:r>
              <a:rPr lang="en-IN" sz="1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That means improved machine availability, allowing us to get more out of our equipment.</a:t>
            </a:r>
            <a:endParaRPr lang="en-US" sz="1800" dirty="0">
              <a:effectLst/>
              <a:latin typeface="Century" panose="02040604050505020304" pitchFamily="18"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C3B58872-C616-4F95-BCA5-F8EA9CCA13E9}"/>
              </a:ext>
            </a:extLst>
          </p:cNvPr>
          <p:cNvSpPr txBox="1"/>
          <p:nvPr/>
        </p:nvSpPr>
        <p:spPr>
          <a:xfrm>
            <a:off x="5884716" y="1417371"/>
            <a:ext cx="5638800" cy="5140446"/>
          </a:xfrm>
          <a:prstGeom prst="rect">
            <a:avLst/>
          </a:prstGeom>
          <a:solidFill>
            <a:schemeClr val="bg1">
              <a:lumMod val="95000"/>
            </a:schemeClr>
          </a:solidFill>
        </p:spPr>
        <p:style>
          <a:lnRef idx="2">
            <a:schemeClr val="dk1"/>
          </a:lnRef>
          <a:fillRef idx="1">
            <a:schemeClr val="lt1"/>
          </a:fillRef>
          <a:effectRef idx="0">
            <a:schemeClr val="dk1"/>
          </a:effectRef>
          <a:fontRef idx="minor">
            <a:schemeClr val="dk1"/>
          </a:fontRef>
        </p:style>
        <p:txBody>
          <a:bodyPr wrap="square">
            <a:spAutoFit/>
          </a:bodyPr>
          <a:lstStyle/>
          <a:p>
            <a:pPr fontAlgn="base">
              <a:lnSpc>
                <a:spcPts val="1200"/>
              </a:lnSpc>
              <a:spcAft>
                <a:spcPts val="800"/>
              </a:spcAft>
            </a:pPr>
            <a:endParaRPr lang="en-IN" sz="1800" b="1" dirty="0">
              <a:solidFill>
                <a:srgbClr val="000000"/>
              </a:solidFill>
              <a:effectLst/>
              <a:latin typeface="Century" panose="02040604050505020304" pitchFamily="18" charset="0"/>
              <a:ea typeface="Times New Roman" panose="02020603050405020304" pitchFamily="18" charset="0"/>
              <a:cs typeface="Times New Roman" panose="02020603050405020304" pitchFamily="18" charset="0"/>
            </a:endParaRPr>
          </a:p>
          <a:p>
            <a:pPr fontAlgn="base">
              <a:lnSpc>
                <a:spcPts val="1200"/>
              </a:lnSpc>
              <a:spcAft>
                <a:spcPts val="800"/>
              </a:spcAft>
            </a:pPr>
            <a:r>
              <a:rPr lang="en-IN" sz="1800" b="1" dirty="0">
                <a:solidFill>
                  <a:srgbClr val="000000"/>
                </a:solidFill>
                <a:effectLst/>
                <a:latin typeface="Century" panose="02040604050505020304" pitchFamily="18" charset="0"/>
                <a:ea typeface="Times New Roman" panose="02020603050405020304" pitchFamily="18" charset="0"/>
                <a:cs typeface="Times New Roman" panose="02020603050405020304" pitchFamily="18" charset="0"/>
              </a:rPr>
              <a:t>5. Materials advances</a:t>
            </a:r>
            <a:endParaRPr lang="en-US" sz="1800" dirty="0">
              <a:effectLst/>
              <a:latin typeface="Century" panose="02040604050505020304" pitchFamily="18" charset="0"/>
              <a:ea typeface="Calibri" panose="020F0502020204030204" pitchFamily="34" charset="0"/>
              <a:cs typeface="Times New Roman" panose="02020603050405020304" pitchFamily="18" charset="0"/>
            </a:endParaRPr>
          </a:p>
          <a:p>
            <a:pPr marL="285750" indent="-285750" fontAlgn="base">
              <a:lnSpc>
                <a:spcPct val="107000"/>
              </a:lnSpc>
              <a:spcAft>
                <a:spcPts val="800"/>
              </a:spcAft>
              <a:buFont typeface="Arial" panose="020B0604020202020204" pitchFamily="34" charset="0"/>
              <a:buChar char="•"/>
            </a:pPr>
            <a:r>
              <a:rPr lang="en-IN" sz="1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Graphene (sheets of carbon just a single atom thick,) is </a:t>
            </a:r>
            <a:r>
              <a:rPr lang="en-IN" sz="1800" u="none" strike="noStrike"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getting a lot of attention</a:t>
            </a:r>
            <a:r>
              <a:rPr lang="en-IN" sz="1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 </a:t>
            </a:r>
          </a:p>
          <a:p>
            <a:pPr marL="285750" indent="-285750" fontAlgn="base">
              <a:lnSpc>
                <a:spcPct val="107000"/>
              </a:lnSpc>
              <a:spcAft>
                <a:spcPts val="800"/>
              </a:spcAft>
              <a:buFont typeface="Arial" panose="020B0604020202020204" pitchFamily="34" charset="0"/>
              <a:buChar char="•"/>
            </a:pPr>
            <a:r>
              <a:rPr lang="en-IN" sz="18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No doubt it has the potential to revolutionize industries from medicine to electronics and energy, but it’s hard to see it being used for parts like those used in truck trailer manufacturing. </a:t>
            </a:r>
          </a:p>
          <a:p>
            <a:pPr marL="285750" indent="-285750" fontAlgn="base">
              <a:lnSpc>
                <a:spcPct val="107000"/>
              </a:lnSpc>
              <a:spcAft>
                <a:spcPts val="800"/>
              </a:spcAft>
              <a:buFont typeface="Arial" panose="020B0604020202020204" pitchFamily="34" charset="0"/>
              <a:buChar char="•"/>
            </a:pPr>
            <a:r>
              <a:rPr lang="en-IN" sz="18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rPr>
              <a:t> </a:t>
            </a:r>
            <a:r>
              <a:rPr lang="en-IN" sz="1800" dirty="0">
                <a:solidFill>
                  <a:srgbClr val="000000"/>
                </a:solidFill>
                <a:effectLst/>
                <a:latin typeface="Century" panose="02040604050505020304" pitchFamily="18" charset="0"/>
                <a:ea typeface="Calibri" panose="020F0502020204030204" pitchFamily="34" charset="0"/>
                <a:cs typeface="Arial" panose="020B0604020202020204" pitchFamily="34" charset="0"/>
              </a:rPr>
              <a:t>The metal fabrication industry has come a long way throughout history.</a:t>
            </a:r>
          </a:p>
          <a:p>
            <a:pPr marL="285750" indent="-285750" fontAlgn="base">
              <a:lnSpc>
                <a:spcPct val="107000"/>
              </a:lnSpc>
              <a:spcAft>
                <a:spcPts val="800"/>
              </a:spcAft>
              <a:buFont typeface="Arial" panose="020B0604020202020204" pitchFamily="34" charset="0"/>
              <a:buChar char="•"/>
            </a:pPr>
            <a:r>
              <a:rPr lang="en-IN" sz="1800" dirty="0">
                <a:solidFill>
                  <a:srgbClr val="000000"/>
                </a:solidFill>
                <a:effectLst/>
                <a:latin typeface="Century" panose="02040604050505020304" pitchFamily="18" charset="0"/>
                <a:ea typeface="Calibri" panose="020F0502020204030204" pitchFamily="34" charset="0"/>
                <a:cs typeface="Arial" panose="020B0604020202020204" pitchFamily="34" charset="0"/>
              </a:rPr>
              <a:t> At one point in time, workers had to do everything by hand. Not only did this take forever, it was also backbreaking work. </a:t>
            </a:r>
          </a:p>
          <a:p>
            <a:pPr marL="285750" indent="-285750" fontAlgn="base">
              <a:lnSpc>
                <a:spcPct val="107000"/>
              </a:lnSpc>
              <a:spcAft>
                <a:spcPts val="800"/>
              </a:spcAft>
              <a:buFont typeface="Arial" panose="020B0604020202020204" pitchFamily="34" charset="0"/>
              <a:buChar char="•"/>
            </a:pPr>
            <a:r>
              <a:rPr lang="en-IN" sz="1800" dirty="0">
                <a:solidFill>
                  <a:srgbClr val="000000"/>
                </a:solidFill>
                <a:effectLst/>
                <a:latin typeface="Century" panose="02040604050505020304" pitchFamily="18" charset="0"/>
                <a:ea typeface="Calibri" panose="020F0502020204030204" pitchFamily="34" charset="0"/>
                <a:cs typeface="Arial" panose="020B0604020202020204" pitchFamily="34" charset="0"/>
              </a:rPr>
              <a:t>Now, fabricators have many tools at their disposal to make their lives easier. Fortunately for them, manufacturers are just getting started.</a:t>
            </a:r>
            <a:endParaRPr lang="en-US" sz="18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2107258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EC5A08C-1BD7-4DA2-8A44-4512918D6EEF}"/>
              </a:ext>
            </a:extLst>
          </p:cNvPr>
          <p:cNvPicPr>
            <a:picLocks noGrp="1" noChangeAspect="1"/>
          </p:cNvPicPr>
          <p:nvPr>
            <p:ph idx="1"/>
          </p:nvPr>
        </p:nvPicPr>
        <p:blipFill>
          <a:blip r:embed="rId2"/>
          <a:stretch>
            <a:fillRect/>
          </a:stretch>
        </p:blipFill>
        <p:spPr>
          <a:xfrm flipH="1">
            <a:off x="4333756" y="775854"/>
            <a:ext cx="7625434" cy="5079712"/>
          </a:xfrm>
          <a:prstGeom prst="rect">
            <a:avLst/>
          </a:prstGeom>
        </p:spPr>
      </p:pic>
      <p:sp>
        <p:nvSpPr>
          <p:cNvPr id="7" name="TextBox 6">
            <a:extLst>
              <a:ext uri="{FF2B5EF4-FFF2-40B4-BE49-F238E27FC236}">
                <a16:creationId xmlns:a16="http://schemas.microsoft.com/office/drawing/2014/main" id="{5518E488-C82D-4987-9F5C-B7795400F7DA}"/>
              </a:ext>
            </a:extLst>
          </p:cNvPr>
          <p:cNvSpPr txBox="1"/>
          <p:nvPr/>
        </p:nvSpPr>
        <p:spPr>
          <a:xfrm>
            <a:off x="658090" y="2519115"/>
            <a:ext cx="8527473" cy="3631763"/>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marL="342900" indent="-342900">
              <a:lnSpc>
                <a:spcPts val="1800"/>
              </a:lnSpc>
              <a:spcAft>
                <a:spcPts val="1500"/>
              </a:spcAft>
              <a:buFont typeface="Arial" panose="020B0604020202020204" pitchFamily="34" charset="0"/>
              <a:buChar char="•"/>
            </a:pPr>
            <a:r>
              <a:rPr lang="en-IN" sz="20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Perhaps the most significant technology advancement in the metalworking industry is automation. </a:t>
            </a:r>
          </a:p>
          <a:p>
            <a:pPr marL="342900" indent="-342900">
              <a:lnSpc>
                <a:spcPts val="1800"/>
              </a:lnSpc>
              <a:spcAft>
                <a:spcPts val="1500"/>
              </a:spcAft>
              <a:buFont typeface="Arial" panose="020B0604020202020204" pitchFamily="34" charset="0"/>
              <a:buChar char="•"/>
            </a:pPr>
            <a:r>
              <a:rPr lang="en-IN" sz="20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Before systems were computerized, workers would have to put themselves in dangerous situations to make adjustments. </a:t>
            </a:r>
          </a:p>
          <a:p>
            <a:pPr marL="342900" indent="-342900">
              <a:lnSpc>
                <a:spcPts val="1800"/>
              </a:lnSpc>
              <a:spcAft>
                <a:spcPts val="1500"/>
              </a:spcAft>
              <a:buFont typeface="Arial" panose="020B0604020202020204" pitchFamily="34" charset="0"/>
              <a:buChar char="•"/>
            </a:pPr>
            <a:r>
              <a:rPr lang="en-IN" sz="20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Yes, metalworking is still an incredibly dangerous job. However, with CNC controls, fabricators can now adjust the computer so they don’t endanger themselves on the floor. </a:t>
            </a:r>
          </a:p>
          <a:p>
            <a:pPr marL="342900" indent="-342900">
              <a:lnSpc>
                <a:spcPts val="1800"/>
              </a:lnSpc>
              <a:spcAft>
                <a:spcPts val="1500"/>
              </a:spcAft>
              <a:buFont typeface="Arial" panose="020B0604020202020204" pitchFamily="34" charset="0"/>
              <a:buChar char="•"/>
            </a:pPr>
            <a:r>
              <a:rPr lang="en-IN" sz="20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Supervisors should be happiest about these advancements since they prevent accidents on the worksite.</a:t>
            </a:r>
            <a:endParaRPr lang="en-US" sz="2400" dirty="0">
              <a:latin typeface="Century" panose="02040604050505020304" pitchFamily="18" charset="0"/>
              <a:ea typeface="Times New Roman" panose="02020603050405020304" pitchFamily="18" charset="0"/>
            </a:endParaRPr>
          </a:p>
          <a:p>
            <a:pPr marL="342900" indent="-342900">
              <a:lnSpc>
                <a:spcPts val="1800"/>
              </a:lnSpc>
              <a:spcAft>
                <a:spcPts val="1500"/>
              </a:spcAft>
              <a:buFont typeface="Arial" panose="020B0604020202020204" pitchFamily="34" charset="0"/>
              <a:buChar char="•"/>
            </a:pPr>
            <a:r>
              <a:rPr lang="en-IN" sz="2000" dirty="0">
                <a:solidFill>
                  <a:srgbClr val="000000"/>
                </a:solidFill>
                <a:effectLst/>
                <a:latin typeface="Century" panose="02040604050505020304" pitchFamily="18" charset="0"/>
                <a:ea typeface="Times New Roman" panose="02020603050405020304" pitchFamily="18" charset="0"/>
                <a:cs typeface="Arial" panose="020B0604020202020204" pitchFamily="34" charset="0"/>
              </a:rPr>
              <a:t>So many industries rely on the services fabricators provide. That’s why machines must always be in working order so everyone gets the products they need</a:t>
            </a:r>
            <a:endParaRPr lang="en-US" sz="2400" dirty="0">
              <a:effectLst/>
              <a:latin typeface="Century" panose="02040604050505020304" pitchFamily="18" charset="0"/>
              <a:ea typeface="Times New Roman" panose="02020603050405020304" pitchFamily="18" charset="0"/>
            </a:endParaRPr>
          </a:p>
        </p:txBody>
      </p:sp>
      <p:sp>
        <p:nvSpPr>
          <p:cNvPr id="2" name="Title 1">
            <a:extLst>
              <a:ext uri="{FF2B5EF4-FFF2-40B4-BE49-F238E27FC236}">
                <a16:creationId xmlns:a16="http://schemas.microsoft.com/office/drawing/2014/main" id="{0B95176D-F09E-496C-A7B5-ABCC51860E56}"/>
              </a:ext>
            </a:extLst>
          </p:cNvPr>
          <p:cNvSpPr>
            <a:spLocks noGrp="1"/>
          </p:cNvSpPr>
          <p:nvPr>
            <p:ph type="title"/>
          </p:nvPr>
        </p:nvSpPr>
        <p:spPr/>
        <p:txBody>
          <a:bodyPr>
            <a:normAutofit fontScale="90000"/>
          </a:bodyPr>
          <a:lstStyle/>
          <a:p>
            <a:r>
              <a:rPr lang="en-US" dirty="0"/>
              <a:t>Automated </a:t>
            </a:r>
            <a:br>
              <a:rPr lang="en-US" dirty="0"/>
            </a:br>
            <a:r>
              <a:rPr lang="en-US" dirty="0"/>
              <a:t>Systems</a:t>
            </a:r>
          </a:p>
        </p:txBody>
      </p:sp>
    </p:spTree>
    <p:extLst>
      <p:ext uri="{BB962C8B-B14F-4D97-AF65-F5344CB8AC3E}">
        <p14:creationId xmlns:p14="http://schemas.microsoft.com/office/powerpoint/2010/main" val="222954447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D0FCEB5-EE8E-4F23-9E09-26B771660A8C}"/>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260047" y="365125"/>
            <a:ext cx="11671905" cy="6127750"/>
          </a:xfrm>
          <a:prstGeom prst="rect">
            <a:avLst/>
          </a:prstGeom>
        </p:spPr>
      </p:pic>
      <p:sp>
        <p:nvSpPr>
          <p:cNvPr id="2" name="Title 1">
            <a:extLst>
              <a:ext uri="{FF2B5EF4-FFF2-40B4-BE49-F238E27FC236}">
                <a16:creationId xmlns:a16="http://schemas.microsoft.com/office/drawing/2014/main" id="{DAD7DDC9-6717-4F2A-8579-4512BF524BE1}"/>
              </a:ext>
            </a:extLst>
          </p:cNvPr>
          <p:cNvSpPr>
            <a:spLocks noGrp="1"/>
          </p:cNvSpPr>
          <p:nvPr>
            <p:ph type="title"/>
          </p:nvPr>
        </p:nvSpPr>
        <p:spPr>
          <a:xfrm>
            <a:off x="1129145" y="662998"/>
            <a:ext cx="10515600" cy="1325563"/>
          </a:xfrm>
        </p:spPr>
        <p:txBody>
          <a:bodyPr>
            <a:normAutofit/>
          </a:bodyPr>
          <a:lstStyle/>
          <a:p>
            <a:pPr algn="r"/>
            <a:r>
              <a:rPr lang="en-US" sz="5400" dirty="0">
                <a:solidFill>
                  <a:schemeClr val="bg1"/>
                </a:solidFill>
              </a:rPr>
              <a:t>Eco-Friendliness</a:t>
            </a:r>
          </a:p>
        </p:txBody>
      </p:sp>
      <p:sp>
        <p:nvSpPr>
          <p:cNvPr id="8" name="TextBox 7">
            <a:extLst>
              <a:ext uri="{FF2B5EF4-FFF2-40B4-BE49-F238E27FC236}">
                <a16:creationId xmlns:a16="http://schemas.microsoft.com/office/drawing/2014/main" id="{3E436313-D30B-4972-A817-55ECCD35469A}"/>
              </a:ext>
            </a:extLst>
          </p:cNvPr>
          <p:cNvSpPr txBox="1"/>
          <p:nvPr/>
        </p:nvSpPr>
        <p:spPr>
          <a:xfrm>
            <a:off x="838199" y="2674361"/>
            <a:ext cx="10515600" cy="2554545"/>
          </a:xfrm>
          <a:prstGeom prst="rect">
            <a:avLst/>
          </a:prstGeom>
          <a:noFill/>
        </p:spPr>
        <p:txBody>
          <a:bodyPr wrap="square">
            <a:spAutoFit/>
          </a:bodyPr>
          <a:lstStyle/>
          <a:p>
            <a:pPr marL="342900" indent="-342900">
              <a:buFont typeface="Arial" panose="020B0604020202020204" pitchFamily="34" charset="0"/>
              <a:buChar char="•"/>
            </a:pPr>
            <a:r>
              <a:rPr lang="en-US" sz="2000" dirty="0">
                <a:solidFill>
                  <a:schemeClr val="bg1"/>
                </a:solidFill>
                <a:latin typeface="Century" panose="02040604050505020304" pitchFamily="18" charset="0"/>
              </a:rPr>
              <a:t>Like many others in the manufacturing industry, metal fabrication businesses are trying to do their part to reduce their carbon footprint. </a:t>
            </a:r>
          </a:p>
          <a:p>
            <a:pPr marL="342900" indent="-342900">
              <a:buFont typeface="Arial" panose="020B0604020202020204" pitchFamily="34" charset="0"/>
              <a:buChar char="•"/>
            </a:pPr>
            <a:r>
              <a:rPr lang="en-US" sz="2000" dirty="0">
                <a:solidFill>
                  <a:schemeClr val="bg1"/>
                </a:solidFill>
                <a:latin typeface="Century" panose="02040604050505020304" pitchFamily="18" charset="0"/>
              </a:rPr>
              <a:t>Manufacturers are trying to be eco-friendlier by creating machines that use less energy, and as a result, have less impact on the environment. </a:t>
            </a:r>
          </a:p>
          <a:p>
            <a:pPr marL="342900" indent="-342900">
              <a:buFont typeface="Arial" panose="020B0604020202020204" pitchFamily="34" charset="0"/>
              <a:buChar char="•"/>
            </a:pPr>
            <a:r>
              <a:rPr lang="en-US" sz="2000" dirty="0">
                <a:solidFill>
                  <a:schemeClr val="bg1"/>
                </a:solidFill>
                <a:latin typeface="Century" panose="02040604050505020304" pitchFamily="18" charset="0"/>
              </a:rPr>
              <a:t>Machines such as the EVO III press breaks can perform the same number of jobs by using half the energy. </a:t>
            </a:r>
          </a:p>
          <a:p>
            <a:pPr marL="342900" indent="-342900">
              <a:buFont typeface="Arial" panose="020B0604020202020204" pitchFamily="34" charset="0"/>
              <a:buChar char="•"/>
            </a:pPr>
            <a:r>
              <a:rPr lang="en-US" sz="2000" dirty="0">
                <a:solidFill>
                  <a:schemeClr val="bg1"/>
                </a:solidFill>
                <a:latin typeface="Century" panose="02040604050505020304" pitchFamily="18" charset="0"/>
              </a:rPr>
              <a:t>Since everyone should do their part to help keep the Earth clean, supervisors should consider investing in one of these tools.</a:t>
            </a:r>
          </a:p>
        </p:txBody>
      </p:sp>
    </p:spTree>
    <p:extLst>
      <p:ext uri="{BB962C8B-B14F-4D97-AF65-F5344CB8AC3E}">
        <p14:creationId xmlns:p14="http://schemas.microsoft.com/office/powerpoint/2010/main" val="1686618101"/>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86742-5FC4-495F-9582-729407D0B9AB}"/>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5360C2F9-74F4-4DF7-B7B8-229E998602B6}"/>
              </a:ext>
            </a:extLst>
          </p:cNvPr>
          <p:cNvSpPr>
            <a:spLocks noGrp="1"/>
          </p:cNvSpPr>
          <p:nvPr>
            <p:ph idx="1"/>
          </p:nvPr>
        </p:nvSpPr>
        <p:spPr/>
        <p:txBody>
          <a:bodyPr>
            <a:normAutofit/>
          </a:bodyPr>
          <a:lstStyle/>
          <a:p>
            <a:pPr marL="457200">
              <a:lnSpc>
                <a:spcPct val="107000"/>
              </a:lnSpc>
              <a:spcAft>
                <a:spcPts val="800"/>
              </a:spcAft>
            </a:pPr>
            <a:r>
              <a:rPr lang="en-IN" sz="1600" u="sng"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https://www.thomasnet.com/articles/custom-manufacturing-fabricating/about-sheet-metal-fabrication/</a:t>
            </a:r>
            <a:endParaRPr lang="en-US" sz="1600" dirty="0">
              <a:effectLst/>
              <a:latin typeface="Century" panose="02040604050505020304" pitchFamily="18"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600" u="sng"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https://engineering.lbl.gov/sheet-metal-shop/</a:t>
            </a:r>
            <a:endParaRPr lang="en-US" sz="1600" dirty="0">
              <a:effectLst/>
              <a:latin typeface="Century" panose="02040604050505020304" pitchFamily="18"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600" u="sng"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https://www.slideshare.net/manojmama22/sheet-metal-shop</a:t>
            </a:r>
            <a:endParaRPr lang="en-US" sz="1600" dirty="0">
              <a:effectLst/>
              <a:latin typeface="Century" panose="02040604050505020304" pitchFamily="18" charset="0"/>
              <a:ea typeface="Calibri" panose="020F0502020204030204" pitchFamily="34" charset="0"/>
              <a:cs typeface="Times New Roman" panose="02020603050405020304" pitchFamily="18" charset="0"/>
            </a:endParaRPr>
          </a:p>
          <a:p>
            <a:pPr marL="457200">
              <a:lnSpc>
                <a:spcPct val="107000"/>
              </a:lnSpc>
              <a:spcAft>
                <a:spcPts val="800"/>
              </a:spcAft>
            </a:pPr>
            <a:r>
              <a:rPr lang="en-IN" sz="1600" u="sng"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https://fractory.com/sheet-metal/</a:t>
            </a:r>
            <a:endParaRPr lang="en-US" sz="1600" dirty="0">
              <a:latin typeface="Century" panose="02040604050505020304" pitchFamily="18" charset="0"/>
              <a:ea typeface="Times New Roman" panose="02020603050405020304" pitchFamily="18" charset="0"/>
              <a:cs typeface="Times New Roman" panose="02020603050405020304" pitchFamily="18" charset="0"/>
            </a:endParaRPr>
          </a:p>
          <a:p>
            <a:pPr marL="457200">
              <a:lnSpc>
                <a:spcPct val="107000"/>
              </a:lnSpc>
              <a:spcAft>
                <a:spcPts val="800"/>
              </a:spcAft>
            </a:pPr>
            <a:r>
              <a:rPr lang="en-IN" sz="1600" u="sng" dirty="0">
                <a:effectLst/>
                <a:latin typeface="Century" panose="02040604050505020304" pitchFamily="18" charset="0"/>
                <a:ea typeface="Times New Roman" panose="02020603050405020304" pitchFamily="18" charset="0"/>
                <a:cs typeface="Calibri" panose="020F0502020204030204" pitchFamily="34" charset="0"/>
              </a:rPr>
              <a:t>https://www.quora.com/What-is-sheet-metal</a:t>
            </a:r>
          </a:p>
          <a:p>
            <a:pPr marL="457200">
              <a:lnSpc>
                <a:spcPct val="107000"/>
              </a:lnSpc>
              <a:spcAft>
                <a:spcPts val="800"/>
              </a:spcAft>
            </a:pPr>
            <a:r>
              <a:rPr lang="en-US" sz="1600" u="sng" dirty="0">
                <a:latin typeface="Century" panose="02040604050505020304" pitchFamily="18" charset="0"/>
              </a:rPr>
              <a:t>https://www.wileymetal.com/advances-in-technology-drive-higher-metal-fabrication-efficiency/ </a:t>
            </a:r>
          </a:p>
          <a:p>
            <a:pPr marL="457200">
              <a:lnSpc>
                <a:spcPct val="107000"/>
              </a:lnSpc>
              <a:spcAft>
                <a:spcPts val="800"/>
              </a:spcAft>
            </a:pPr>
            <a:r>
              <a:rPr lang="en-US" sz="1600" u="sng" dirty="0">
                <a:latin typeface="Century" panose="02040604050505020304" pitchFamily="18" charset="0"/>
              </a:rPr>
              <a:t>https://www.mac-tech.com/technology-advancements-in-the-metalworking-industry/</a:t>
            </a:r>
          </a:p>
          <a:p>
            <a:pPr marL="457200">
              <a:lnSpc>
                <a:spcPct val="107000"/>
              </a:lnSpc>
              <a:spcAft>
                <a:spcPts val="800"/>
              </a:spcAft>
            </a:pPr>
            <a:r>
              <a:rPr lang="en-US" sz="1600" u="sng" dirty="0">
                <a:latin typeface="Century" panose="02040604050505020304" pitchFamily="18" charset="0"/>
              </a:rPr>
              <a:t>https://cranerepairco.com/blog/applications-require-sheet-metal-fabrication/ </a:t>
            </a:r>
          </a:p>
          <a:p>
            <a:pPr marL="457200">
              <a:lnSpc>
                <a:spcPct val="107000"/>
              </a:lnSpc>
              <a:spcAft>
                <a:spcPts val="800"/>
              </a:spcAft>
            </a:pPr>
            <a:r>
              <a:rPr lang="en-US" sz="1600" u="sng" dirty="0">
                <a:latin typeface="Century" panose="02040604050505020304" pitchFamily="18" charset="0"/>
              </a:rPr>
              <a:t>https://www.sciencedirect.com/science/article/pii/S2214785317322721</a:t>
            </a:r>
          </a:p>
        </p:txBody>
      </p:sp>
    </p:spTree>
    <p:extLst>
      <p:ext uri="{BB962C8B-B14F-4D97-AF65-F5344CB8AC3E}">
        <p14:creationId xmlns:p14="http://schemas.microsoft.com/office/powerpoint/2010/main" val="2448900999"/>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bstract white technology background">
            <a:extLst>
              <a:ext uri="{FF2B5EF4-FFF2-40B4-BE49-F238E27FC236}">
                <a16:creationId xmlns:a16="http://schemas.microsoft.com/office/drawing/2014/main" id="{DA3C9A90-3E5B-4F78-9ACB-E1064746EC27}"/>
              </a:ext>
            </a:extLst>
          </p:cNvPr>
          <p:cNvPicPr>
            <a:picLocks noChangeAspect="1"/>
          </p:cNvPicPr>
          <p:nvPr/>
        </p:nvPicPr>
        <p:blipFill rotWithShape="1">
          <a:blip r:embed="rId2">
            <a:alphaModFix amt="55000"/>
            <a:duotone>
              <a:prstClr val="black"/>
              <a:schemeClr val="tx2">
                <a:tint val="45000"/>
                <a:satMod val="400000"/>
              </a:schemeClr>
            </a:duotone>
            <a:extLst>
              <a:ext uri="{BEBA8EAE-BF5A-486C-A8C5-ECC9F3942E4B}">
                <a14:imgProps xmlns:a14="http://schemas.microsoft.com/office/drawing/2010/main">
                  <a14:imgLayer r:embed="rId3">
                    <a14:imgEffect>
                      <a14:brightnessContrast contrast="-40000"/>
                    </a14:imgEffect>
                  </a14:imgLayer>
                </a14:imgProps>
              </a:ext>
            </a:extLst>
          </a:blip>
          <a:srcRect t="24090"/>
          <a:stretch/>
        </p:blipFill>
        <p:spPr>
          <a:xfrm>
            <a:off x="20" y="10"/>
            <a:ext cx="12191979" cy="6177658"/>
          </a:xfrm>
          <a:custGeom>
            <a:avLst/>
            <a:gdLst/>
            <a:ahLst/>
            <a:cxnLst/>
            <a:rect l="l" t="t" r="r" b="b"/>
            <a:pathLst>
              <a:path w="12191999" h="6177668">
                <a:moveTo>
                  <a:pt x="6861986" y="6107659"/>
                </a:moveTo>
                <a:lnTo>
                  <a:pt x="6860986" y="6107739"/>
                </a:lnTo>
                <a:lnTo>
                  <a:pt x="6860759" y="6108287"/>
                </a:lnTo>
                <a:close/>
                <a:moveTo>
                  <a:pt x="0" y="0"/>
                </a:moveTo>
                <a:lnTo>
                  <a:pt x="12191999" y="0"/>
                </a:lnTo>
                <a:lnTo>
                  <a:pt x="12191999" y="5215324"/>
                </a:lnTo>
                <a:lnTo>
                  <a:pt x="12144282" y="5229900"/>
                </a:lnTo>
                <a:cubicBezTo>
                  <a:pt x="12016423" y="5267070"/>
                  <a:pt x="11888048" y="5302510"/>
                  <a:pt x="11759192" y="5336208"/>
                </a:cubicBezTo>
                <a:cubicBezTo>
                  <a:pt x="11344324" y="5446552"/>
                  <a:pt x="10926015" y="5542623"/>
                  <a:pt x="10505159" y="5627228"/>
                </a:cubicBezTo>
                <a:cubicBezTo>
                  <a:pt x="10171926" y="5694160"/>
                  <a:pt x="9837459" y="5754097"/>
                  <a:pt x="9501755" y="5807012"/>
                </a:cubicBezTo>
                <a:cubicBezTo>
                  <a:pt x="9180066" y="5857979"/>
                  <a:pt x="8857537" y="5903722"/>
                  <a:pt x="8534155" y="5944240"/>
                </a:cubicBezTo>
                <a:cubicBezTo>
                  <a:pt x="8286585" y="5975202"/>
                  <a:pt x="8038506" y="6001450"/>
                  <a:pt x="7790171" y="6026297"/>
                </a:cubicBezTo>
                <a:lnTo>
                  <a:pt x="7024337" y="6093812"/>
                </a:lnTo>
                <a:lnTo>
                  <a:pt x="7008892" y="6095938"/>
                </a:lnTo>
                <a:lnTo>
                  <a:pt x="6862735" y="6107599"/>
                </a:lnTo>
                <a:lnTo>
                  <a:pt x="6872248" y="6109467"/>
                </a:lnTo>
                <a:cubicBezTo>
                  <a:pt x="6883954" y="6109945"/>
                  <a:pt x="6896090" y="6107715"/>
                  <a:pt x="6907812" y="6107715"/>
                </a:cubicBezTo>
                <a:cubicBezTo>
                  <a:pt x="6923994" y="6107715"/>
                  <a:pt x="6940176" y="6105039"/>
                  <a:pt x="6956484" y="6104658"/>
                </a:cubicBezTo>
                <a:cubicBezTo>
                  <a:pt x="7188765" y="6099052"/>
                  <a:pt x="7420790" y="6086564"/>
                  <a:pt x="7652688" y="6071273"/>
                </a:cubicBezTo>
                <a:cubicBezTo>
                  <a:pt x="8002191" y="6048212"/>
                  <a:pt x="8351439" y="6019289"/>
                  <a:pt x="8699923" y="5982083"/>
                </a:cubicBezTo>
                <a:cubicBezTo>
                  <a:pt x="8986610" y="5952012"/>
                  <a:pt x="9272570" y="5916463"/>
                  <a:pt x="9557819" y="5875435"/>
                </a:cubicBezTo>
                <a:cubicBezTo>
                  <a:pt x="9943546" y="5819627"/>
                  <a:pt x="10327451" y="5753205"/>
                  <a:pt x="10709534" y="5676156"/>
                </a:cubicBezTo>
                <a:cubicBezTo>
                  <a:pt x="11171292" y="5582632"/>
                  <a:pt x="11629098" y="5472289"/>
                  <a:pt x="12081554" y="5341561"/>
                </a:cubicBezTo>
                <a:lnTo>
                  <a:pt x="12191999" y="5308238"/>
                </a:lnTo>
                <a:lnTo>
                  <a:pt x="12191999" y="5364054"/>
                </a:lnTo>
                <a:lnTo>
                  <a:pt x="11911964" y="5447316"/>
                </a:lnTo>
                <a:cubicBezTo>
                  <a:pt x="11616866" y="5529116"/>
                  <a:pt x="11319604" y="5601872"/>
                  <a:pt x="11020049" y="5667491"/>
                </a:cubicBezTo>
                <a:cubicBezTo>
                  <a:pt x="10703036" y="5737061"/>
                  <a:pt x="10384496" y="5798641"/>
                  <a:pt x="10064425" y="5852245"/>
                </a:cubicBezTo>
                <a:cubicBezTo>
                  <a:pt x="9798381" y="5896841"/>
                  <a:pt x="9531609" y="5936505"/>
                  <a:pt x="9264124" y="5971252"/>
                </a:cubicBezTo>
                <a:cubicBezTo>
                  <a:pt x="9061021" y="5997500"/>
                  <a:pt x="8857919" y="6022219"/>
                  <a:pt x="8654182" y="6042605"/>
                </a:cubicBezTo>
                <a:cubicBezTo>
                  <a:pt x="8416040" y="6065924"/>
                  <a:pt x="8177644" y="6087966"/>
                  <a:pt x="7938866" y="6105677"/>
                </a:cubicBezTo>
                <a:cubicBezTo>
                  <a:pt x="7628862" y="6128611"/>
                  <a:pt x="7318730" y="6146960"/>
                  <a:pt x="7008089" y="6158427"/>
                </a:cubicBezTo>
                <a:cubicBezTo>
                  <a:pt x="6855189" y="6164034"/>
                  <a:pt x="6702290" y="6167984"/>
                  <a:pt x="6549390" y="6172697"/>
                </a:cubicBezTo>
                <a:cubicBezTo>
                  <a:pt x="6510756" y="6170558"/>
                  <a:pt x="6472010" y="6172226"/>
                  <a:pt x="6433696" y="6177668"/>
                </a:cubicBezTo>
                <a:lnTo>
                  <a:pt x="6127899" y="6177668"/>
                </a:lnTo>
                <a:lnTo>
                  <a:pt x="6048391" y="6172953"/>
                </a:lnTo>
                <a:cubicBezTo>
                  <a:pt x="5810377" y="6160212"/>
                  <a:pt x="5572363" y="6146069"/>
                  <a:pt x="5334221" y="6135747"/>
                </a:cubicBezTo>
                <a:cubicBezTo>
                  <a:pt x="5026766" y="6123004"/>
                  <a:pt x="4719692" y="6101983"/>
                  <a:pt x="4413510" y="6072039"/>
                </a:cubicBezTo>
                <a:cubicBezTo>
                  <a:pt x="4088215" y="6040312"/>
                  <a:pt x="3763687" y="6004763"/>
                  <a:pt x="3438265" y="5970870"/>
                </a:cubicBezTo>
                <a:cubicBezTo>
                  <a:pt x="3099935" y="5935704"/>
                  <a:pt x="2762281" y="5895019"/>
                  <a:pt x="2425303" y="5848805"/>
                </a:cubicBezTo>
                <a:cubicBezTo>
                  <a:pt x="2047042" y="5797329"/>
                  <a:pt x="1669936" y="5738080"/>
                  <a:pt x="1293973" y="5671060"/>
                </a:cubicBezTo>
                <a:cubicBezTo>
                  <a:pt x="902168" y="5600534"/>
                  <a:pt x="512942" y="5519976"/>
                  <a:pt x="126888" y="5425029"/>
                </a:cubicBezTo>
                <a:lnTo>
                  <a:pt x="0" y="5392100"/>
                </a:lnTo>
                <a:lnTo>
                  <a:pt x="0" y="5333771"/>
                </a:lnTo>
                <a:lnTo>
                  <a:pt x="130837" y="5368509"/>
                </a:lnTo>
                <a:cubicBezTo>
                  <a:pt x="306720" y="5411799"/>
                  <a:pt x="483287" y="5452095"/>
                  <a:pt x="660204" y="5490001"/>
                </a:cubicBezTo>
                <a:cubicBezTo>
                  <a:pt x="1048569" y="5572948"/>
                  <a:pt x="1439228" y="5643664"/>
                  <a:pt x="1831416" y="5705715"/>
                </a:cubicBezTo>
                <a:cubicBezTo>
                  <a:pt x="2114917" y="5750440"/>
                  <a:pt x="2398801" y="5791595"/>
                  <a:pt x="2677204" y="5825742"/>
                </a:cubicBezTo>
                <a:cubicBezTo>
                  <a:pt x="2669177" y="5828418"/>
                  <a:pt x="2658222" y="5818097"/>
                  <a:pt x="2644716" y="5815549"/>
                </a:cubicBezTo>
                <a:cubicBezTo>
                  <a:pt x="2149740" y="5721171"/>
                  <a:pt x="1659233" y="5607352"/>
                  <a:pt x="1173182" y="5474074"/>
                </a:cubicBezTo>
                <a:cubicBezTo>
                  <a:pt x="940520" y="5410366"/>
                  <a:pt x="709302" y="5342134"/>
                  <a:pt x="479527" y="5269379"/>
                </a:cubicBezTo>
                <a:lnTo>
                  <a:pt x="0" y="5107083"/>
                </a:lnTo>
                <a:close/>
              </a:path>
            </a:pathLst>
          </a:custGeom>
        </p:spPr>
      </p:pic>
      <p:sp>
        <p:nvSpPr>
          <p:cNvPr id="3" name="TextBox 2">
            <a:extLst>
              <a:ext uri="{FF2B5EF4-FFF2-40B4-BE49-F238E27FC236}">
                <a16:creationId xmlns:a16="http://schemas.microsoft.com/office/drawing/2014/main" id="{AEB8B22D-4B03-48AF-BCD1-ABDB599EC864}"/>
              </a:ext>
            </a:extLst>
          </p:cNvPr>
          <p:cNvSpPr txBox="1"/>
          <p:nvPr/>
        </p:nvSpPr>
        <p:spPr>
          <a:xfrm>
            <a:off x="2895600" y="2753426"/>
            <a:ext cx="6400800" cy="1569660"/>
          </a:xfrm>
          <a:prstGeom prst="rect">
            <a:avLst/>
          </a:prstGeom>
          <a:noFill/>
        </p:spPr>
        <p:txBody>
          <a:bodyPr wrap="square" rtlCol="0">
            <a:spAutoFit/>
          </a:bodyPr>
          <a:lstStyle/>
          <a:p>
            <a:r>
              <a:rPr lang="en-US" sz="96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mj-lt"/>
              </a:rPr>
              <a:t>Thank you</a:t>
            </a:r>
          </a:p>
        </p:txBody>
      </p:sp>
    </p:spTree>
    <p:extLst>
      <p:ext uri="{BB962C8B-B14F-4D97-AF65-F5344CB8AC3E}">
        <p14:creationId xmlns:p14="http://schemas.microsoft.com/office/powerpoint/2010/main" val="87684824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3D354D3-CF5D-44F8-ACCF-B8283EE8F6AD}"/>
              </a:ext>
            </a:extLst>
          </p:cNvPr>
          <p:cNvPicPr>
            <a:picLocks noChangeAspect="1"/>
          </p:cNvPicPr>
          <p:nvPr/>
        </p:nvPicPr>
        <p:blipFill>
          <a:blip r:embed="rId2"/>
          <a:stretch>
            <a:fillRect/>
          </a:stretch>
        </p:blipFill>
        <p:spPr>
          <a:xfrm>
            <a:off x="387927" y="365125"/>
            <a:ext cx="11485417" cy="6230308"/>
          </a:xfrm>
          <a:prstGeom prst="rect">
            <a:avLst/>
          </a:prstGeom>
        </p:spPr>
      </p:pic>
      <p:sp>
        <p:nvSpPr>
          <p:cNvPr id="2" name="Title 1">
            <a:extLst>
              <a:ext uri="{FF2B5EF4-FFF2-40B4-BE49-F238E27FC236}">
                <a16:creationId xmlns:a16="http://schemas.microsoft.com/office/drawing/2014/main" id="{41B62B69-670C-41A3-9862-378D6D1D191D}"/>
              </a:ext>
            </a:extLst>
          </p:cNvPr>
          <p:cNvSpPr>
            <a:spLocks noGrp="1"/>
          </p:cNvSpPr>
          <p:nvPr>
            <p:ph type="title"/>
          </p:nvPr>
        </p:nvSpPr>
        <p:spPr>
          <a:xfrm>
            <a:off x="561109" y="570948"/>
            <a:ext cx="10515600" cy="1325563"/>
          </a:xfrm>
        </p:spPr>
        <p:txBody>
          <a:bodyPr/>
          <a:lstStyle/>
          <a:p>
            <a:r>
              <a:rPr lang="en-US" b="1" spc="50" dirty="0">
                <a:ln w="0"/>
                <a:solidFill>
                  <a:schemeClr val="bg1">
                    <a:lumMod val="95000"/>
                  </a:schemeClr>
                </a:solidFill>
                <a:effectLst>
                  <a:innerShdw blurRad="63500" dist="50800" dir="13500000">
                    <a:srgbClr val="000000">
                      <a:alpha val="50000"/>
                    </a:srgbClr>
                  </a:innerShdw>
                </a:effectLst>
                <a:cs typeface="Courier New" panose="02070309020205020404" pitchFamily="49" charset="0"/>
              </a:rPr>
              <a:t>What is Sheet Metal?</a:t>
            </a:r>
          </a:p>
        </p:txBody>
      </p:sp>
      <p:sp>
        <p:nvSpPr>
          <p:cNvPr id="3" name="Content Placeholder 2">
            <a:extLst>
              <a:ext uri="{FF2B5EF4-FFF2-40B4-BE49-F238E27FC236}">
                <a16:creationId xmlns:a16="http://schemas.microsoft.com/office/drawing/2014/main" id="{A23446CF-E14C-4725-AFA2-ACD8FEE7E787}"/>
              </a:ext>
            </a:extLst>
          </p:cNvPr>
          <p:cNvSpPr>
            <a:spLocks noGrp="1"/>
          </p:cNvSpPr>
          <p:nvPr>
            <p:ph idx="1"/>
          </p:nvPr>
        </p:nvSpPr>
        <p:spPr>
          <a:xfrm>
            <a:off x="4322618" y="2798619"/>
            <a:ext cx="7204365" cy="3103418"/>
          </a:xfrm>
        </p:spPr>
        <p:style>
          <a:lnRef idx="2">
            <a:schemeClr val="dk1"/>
          </a:lnRef>
          <a:fillRef idx="1">
            <a:schemeClr val="lt1"/>
          </a:fillRef>
          <a:effectRef idx="0">
            <a:schemeClr val="dk1"/>
          </a:effectRef>
          <a:fontRef idx="minor">
            <a:schemeClr val="dk1"/>
          </a:fontRef>
        </p:style>
        <p:txBody>
          <a:bodyPr>
            <a:normAutofit fontScale="47500" lnSpcReduction="20000"/>
          </a:bodyPr>
          <a:lstStyle/>
          <a:p>
            <a:r>
              <a:rPr lang="en-US" sz="3800" dirty="0">
                <a:latin typeface="Century" panose="02040604050505020304" pitchFamily="18" charset="0"/>
              </a:rPr>
              <a:t>Sheet metal is a thin, flat piece of metal formed during an industrial process that is used for many everyday applications. </a:t>
            </a:r>
          </a:p>
          <a:p>
            <a:r>
              <a:rPr lang="en-US" sz="3800" dirty="0">
                <a:latin typeface="Century" panose="02040604050505020304" pitchFamily="18" charset="0"/>
              </a:rPr>
              <a:t>Metalworkers work more than a dozen types of processes to form sheet metal into usable pieces for these applications</a:t>
            </a:r>
          </a:p>
          <a:p>
            <a:r>
              <a:rPr lang="en-US" sz="3800" dirty="0">
                <a:latin typeface="Century" panose="02040604050505020304" pitchFamily="18" charset="0"/>
              </a:rPr>
              <a:t>The thickness of the sheet is usually referred to as its gauge, with larger gauge numbers indicating a thinner metal.</a:t>
            </a:r>
          </a:p>
          <a:p>
            <a:r>
              <a:rPr lang="en-US" sz="3800" dirty="0">
                <a:latin typeface="Century" panose="02040604050505020304" pitchFamily="18" charset="0"/>
              </a:rPr>
              <a:t>Sheet metal is any metal that has a thickness in between 0.5…6 </a:t>
            </a:r>
            <a:r>
              <a:rPr lang="en-US" sz="3800" dirty="0" err="1">
                <a:latin typeface="Century" panose="02040604050505020304" pitchFamily="18" charset="0"/>
              </a:rPr>
              <a:t>millimetres</a:t>
            </a:r>
            <a:r>
              <a:rPr lang="en-US" sz="3800" dirty="0">
                <a:latin typeface="Century" panose="02040604050505020304" pitchFamily="18" charset="0"/>
              </a:rPr>
              <a:t>.</a:t>
            </a:r>
          </a:p>
          <a:p>
            <a:r>
              <a:rPr lang="en-US" sz="3800" dirty="0">
                <a:latin typeface="Century" panose="02040604050505020304" pitchFamily="18" charset="0"/>
              </a:rPr>
              <a:t>There are other measurement units used to </a:t>
            </a:r>
            <a:r>
              <a:rPr lang="en-US" sz="3800" dirty="0" err="1">
                <a:latin typeface="Century" panose="02040604050505020304" pitchFamily="18" charset="0"/>
              </a:rPr>
              <a:t>categorise</a:t>
            </a:r>
            <a:r>
              <a:rPr lang="en-US" sz="3800" dirty="0">
                <a:latin typeface="Century" panose="02040604050505020304" pitchFamily="18" charset="0"/>
              </a:rPr>
              <a:t> metals by thickness, though.</a:t>
            </a:r>
          </a:p>
          <a:p>
            <a:endParaRPr lang="en-US" dirty="0"/>
          </a:p>
        </p:txBody>
      </p:sp>
    </p:spTree>
    <p:extLst>
      <p:ext uri="{BB962C8B-B14F-4D97-AF65-F5344CB8AC3E}">
        <p14:creationId xmlns:p14="http://schemas.microsoft.com/office/powerpoint/2010/main" val="23278242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06477-B49D-446D-90D7-02DD33624C95}"/>
              </a:ext>
            </a:extLst>
          </p:cNvPr>
          <p:cNvSpPr>
            <a:spLocks noGrp="1"/>
          </p:cNvSpPr>
          <p:nvPr>
            <p:ph type="title"/>
          </p:nvPr>
        </p:nvSpPr>
        <p:spPr/>
        <p:txBody>
          <a:bodyPr>
            <a:normAutofit/>
          </a:bodyPr>
          <a:lstStyle/>
          <a:p>
            <a:r>
              <a:rPr lang="en-US" sz="60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cs typeface="Courier New" panose="02070309020205020404" pitchFamily="49" charset="0"/>
              </a:rPr>
              <a:t>Sheet Metal Shop</a:t>
            </a:r>
          </a:p>
        </p:txBody>
      </p:sp>
      <p:pic>
        <p:nvPicPr>
          <p:cNvPr id="8" name="Picture 7" descr="5 Factors for Choosing Sheet Metal Fabrication | Meta Fab, Inc.">
            <a:extLst>
              <a:ext uri="{FF2B5EF4-FFF2-40B4-BE49-F238E27FC236}">
                <a16:creationId xmlns:a16="http://schemas.microsoft.com/office/drawing/2014/main" id="{767B39C0-0305-4A14-88A2-D3C5947722A8}"/>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4330" y="1929384"/>
            <a:ext cx="7366288" cy="4563490"/>
          </a:xfrm>
          <a:prstGeom prst="rect">
            <a:avLst/>
          </a:prstGeom>
          <a:noFill/>
          <a:ln>
            <a:noFill/>
          </a:ln>
        </p:spPr>
      </p:pic>
      <p:sp>
        <p:nvSpPr>
          <p:cNvPr id="5" name="TextBox 4">
            <a:extLst>
              <a:ext uri="{FF2B5EF4-FFF2-40B4-BE49-F238E27FC236}">
                <a16:creationId xmlns:a16="http://schemas.microsoft.com/office/drawing/2014/main" id="{2B8CB5F4-265F-4160-A891-464B8716D37F}"/>
              </a:ext>
            </a:extLst>
          </p:cNvPr>
          <p:cNvSpPr txBox="1"/>
          <p:nvPr/>
        </p:nvSpPr>
        <p:spPr>
          <a:xfrm>
            <a:off x="1122218" y="2333692"/>
            <a:ext cx="4572000" cy="375487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dirty="0">
                <a:latin typeface="Century" panose="02040604050505020304" pitchFamily="18" charset="0"/>
              </a:rPr>
              <a:t>SHEET METAL SHOP deals with working of thin sheets with hand tools and simple machines into various cutting forms by: </a:t>
            </a:r>
          </a:p>
          <a:p>
            <a:pPr marL="342900" indent="-342900">
              <a:buAutoNum type="arabicPeriod"/>
            </a:pPr>
            <a:r>
              <a:rPr lang="en-US" sz="2000" dirty="0">
                <a:latin typeface="Century" panose="02040604050505020304" pitchFamily="18" charset="0"/>
              </a:rPr>
              <a:t>Cutting </a:t>
            </a:r>
          </a:p>
          <a:p>
            <a:pPr marL="342900" indent="-342900">
              <a:buAutoNum type="arabicPeriod"/>
            </a:pPr>
            <a:r>
              <a:rPr lang="en-US" sz="2000" dirty="0">
                <a:latin typeface="Century" panose="02040604050505020304" pitchFamily="18" charset="0"/>
              </a:rPr>
              <a:t>Forming into shapes </a:t>
            </a:r>
          </a:p>
          <a:p>
            <a:pPr marL="342900" indent="-342900">
              <a:buAutoNum type="arabicPeriod"/>
            </a:pPr>
            <a:r>
              <a:rPr lang="en-US" sz="2000" dirty="0">
                <a:latin typeface="Century" panose="02040604050505020304" pitchFamily="18" charset="0"/>
              </a:rPr>
              <a:t>Joining </a:t>
            </a:r>
          </a:p>
          <a:p>
            <a:r>
              <a:rPr lang="en-US" sz="2000" dirty="0">
                <a:latin typeface="Century" panose="02040604050505020304" pitchFamily="18" charset="0"/>
              </a:rPr>
              <a:t>of a variety of thin materials including, </a:t>
            </a:r>
            <a:r>
              <a:rPr lang="en-US" sz="2000" b="1" dirty="0">
                <a:latin typeface="Century" panose="02040604050505020304" pitchFamily="18" charset="0"/>
              </a:rPr>
              <a:t>steel, stainless steel, copper, brass, aluminum, tantalum, </a:t>
            </a:r>
            <a:r>
              <a:rPr lang="en-US" sz="2000" dirty="0">
                <a:latin typeface="Century" panose="02040604050505020304" pitchFamily="18" charset="0"/>
              </a:rPr>
              <a:t>and </a:t>
            </a:r>
            <a:r>
              <a:rPr lang="en-US" sz="2000" b="1" dirty="0">
                <a:latin typeface="Century" panose="02040604050505020304" pitchFamily="18" charset="0"/>
              </a:rPr>
              <a:t>titanium</a:t>
            </a:r>
            <a:r>
              <a:rPr lang="en-US" b="1" dirty="0">
                <a:latin typeface="Century" panose="02040604050505020304" pitchFamily="18" charset="0"/>
              </a:rPr>
              <a:t>. </a:t>
            </a:r>
          </a:p>
          <a:p>
            <a:endParaRPr lang="en-US" dirty="0"/>
          </a:p>
        </p:txBody>
      </p:sp>
    </p:spTree>
    <p:extLst>
      <p:ext uri="{BB962C8B-B14F-4D97-AF65-F5344CB8AC3E}">
        <p14:creationId xmlns:p14="http://schemas.microsoft.com/office/powerpoint/2010/main" val="166329247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5DE4B-3AF1-474C-860A-BAF94760DE10}"/>
              </a:ext>
            </a:extLst>
          </p:cNvPr>
          <p:cNvSpPr>
            <a:spLocks noGrp="1"/>
          </p:cNvSpPr>
          <p:nvPr>
            <p:ph type="title"/>
          </p:nvPr>
        </p:nvSpPr>
        <p:spPr>
          <a:xfrm>
            <a:off x="838200" y="365125"/>
            <a:ext cx="10515600" cy="1325563"/>
          </a:xfrm>
        </p:spPr>
        <p:txBody>
          <a:bodyPr>
            <a:noAutofit/>
          </a:bodyPr>
          <a:lstStyle/>
          <a:p>
            <a:pPr algn="r"/>
            <a:r>
              <a:rPr lang="en-US" sz="4400" b="1" dirty="0">
                <a:latin typeface="Courier New" panose="02070309020205020404" pitchFamily="49" charset="0"/>
                <a:cs typeface="Courier New" panose="02070309020205020404" pitchFamily="49" charset="0"/>
              </a:rPr>
              <a:t>Types of Sheet Metal Fabrication Metals</a:t>
            </a:r>
          </a:p>
        </p:txBody>
      </p:sp>
      <p:sp>
        <p:nvSpPr>
          <p:cNvPr id="3" name="Content Placeholder 2">
            <a:extLst>
              <a:ext uri="{FF2B5EF4-FFF2-40B4-BE49-F238E27FC236}">
                <a16:creationId xmlns:a16="http://schemas.microsoft.com/office/drawing/2014/main" id="{AA104DDB-0BF8-4E34-89B6-DDE90EAD99E4}"/>
              </a:ext>
            </a:extLst>
          </p:cNvPr>
          <p:cNvSpPr>
            <a:spLocks noGrp="1"/>
          </p:cNvSpPr>
          <p:nvPr>
            <p:ph idx="1"/>
          </p:nvPr>
        </p:nvSpPr>
        <p:spPr>
          <a:solidFill>
            <a:schemeClr val="bg1">
              <a:lumMod val="95000"/>
            </a:schemeClr>
          </a:solidFill>
        </p:spPr>
        <p:style>
          <a:lnRef idx="2">
            <a:schemeClr val="dk1"/>
          </a:lnRef>
          <a:fillRef idx="1">
            <a:schemeClr val="lt1"/>
          </a:fillRef>
          <a:effectRef idx="0">
            <a:schemeClr val="dk1"/>
          </a:effectRef>
          <a:fontRef idx="minor">
            <a:schemeClr val="dk1"/>
          </a:fontRef>
        </p:style>
        <p:txBody>
          <a:bodyPr>
            <a:normAutofit fontScale="77500" lnSpcReduction="20000"/>
          </a:bodyPr>
          <a:lstStyle/>
          <a:p>
            <a:pPr marL="0" indent="0">
              <a:buNone/>
            </a:pPr>
            <a:r>
              <a:rPr lang="en-US" dirty="0">
                <a:latin typeface="Century" panose="02040604050505020304" pitchFamily="18" charset="0"/>
              </a:rPr>
              <a:t>Sheet metal can come in a wide variety of types, and fabrication can adapt the metal to whatever purposes you may need. Types of common metals used in sheet metal fabrication include:</a:t>
            </a:r>
          </a:p>
          <a:p>
            <a:endParaRPr lang="en-US" b="1" dirty="0">
              <a:latin typeface="Century" panose="02040604050505020304" pitchFamily="18" charset="0"/>
            </a:endParaRPr>
          </a:p>
          <a:p>
            <a:r>
              <a:rPr lang="en-US" b="1" dirty="0">
                <a:latin typeface="Century" panose="02040604050505020304" pitchFamily="18" charset="0"/>
              </a:rPr>
              <a:t>Steel</a:t>
            </a:r>
            <a:r>
              <a:rPr lang="en-US" dirty="0">
                <a:latin typeface="Century" panose="02040604050505020304" pitchFamily="18" charset="0"/>
              </a:rPr>
              <a:t> </a:t>
            </a:r>
          </a:p>
          <a:p>
            <a:r>
              <a:rPr lang="en-US" b="1" dirty="0">
                <a:latin typeface="Century" panose="02040604050505020304" pitchFamily="18" charset="0"/>
              </a:rPr>
              <a:t>Aluminum </a:t>
            </a:r>
          </a:p>
          <a:p>
            <a:r>
              <a:rPr lang="en-US" b="1" dirty="0">
                <a:latin typeface="Century" panose="02040604050505020304" pitchFamily="18" charset="0"/>
              </a:rPr>
              <a:t>Magnesium</a:t>
            </a:r>
            <a:r>
              <a:rPr lang="en-US" dirty="0">
                <a:latin typeface="Century" panose="02040604050505020304" pitchFamily="18" charset="0"/>
              </a:rPr>
              <a:t> </a:t>
            </a:r>
          </a:p>
          <a:p>
            <a:r>
              <a:rPr lang="en-US" b="1" dirty="0">
                <a:latin typeface="Century" panose="02040604050505020304" pitchFamily="18" charset="0"/>
              </a:rPr>
              <a:t>Brass</a:t>
            </a:r>
            <a:r>
              <a:rPr lang="en-US" dirty="0">
                <a:latin typeface="Century" panose="02040604050505020304" pitchFamily="18" charset="0"/>
              </a:rPr>
              <a:t> </a:t>
            </a:r>
          </a:p>
          <a:p>
            <a:r>
              <a:rPr lang="en-US" b="1" dirty="0">
                <a:latin typeface="Century" panose="02040604050505020304" pitchFamily="18" charset="0"/>
              </a:rPr>
              <a:t>Bronze</a:t>
            </a:r>
            <a:r>
              <a:rPr lang="en-US" dirty="0">
                <a:latin typeface="Century" panose="02040604050505020304" pitchFamily="18" charset="0"/>
              </a:rPr>
              <a:t> </a:t>
            </a:r>
          </a:p>
          <a:p>
            <a:r>
              <a:rPr lang="en-US" b="1" dirty="0">
                <a:latin typeface="Century" panose="02040604050505020304" pitchFamily="18" charset="0"/>
              </a:rPr>
              <a:t>Copper</a:t>
            </a:r>
            <a:endParaRPr lang="en-US" dirty="0">
              <a:latin typeface="Century" panose="02040604050505020304" pitchFamily="18" charset="0"/>
            </a:endParaRPr>
          </a:p>
          <a:p>
            <a:endParaRPr lang="en-US" dirty="0"/>
          </a:p>
          <a:p>
            <a:endParaRPr lang="en-US" dirty="0"/>
          </a:p>
        </p:txBody>
      </p:sp>
    </p:spTree>
    <p:extLst>
      <p:ext uri="{BB962C8B-B14F-4D97-AF65-F5344CB8AC3E}">
        <p14:creationId xmlns:p14="http://schemas.microsoft.com/office/powerpoint/2010/main" val="408253014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58E94-600E-44ED-B00D-191204F5E4E1}"/>
              </a:ext>
            </a:extLst>
          </p:cNvPr>
          <p:cNvSpPr>
            <a:spLocks noGrp="1"/>
          </p:cNvSpPr>
          <p:nvPr>
            <p:ph type="title"/>
          </p:nvPr>
        </p:nvSpPr>
        <p:spPr/>
        <p:txBody>
          <a:bodyPr>
            <a:normAutofit/>
          </a:bodyPr>
          <a:lstStyle/>
          <a:p>
            <a:r>
              <a:rPr lang="en-US" sz="66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Applications</a:t>
            </a:r>
          </a:p>
        </p:txBody>
      </p:sp>
      <p:pic>
        <p:nvPicPr>
          <p:cNvPr id="4" name="Picture 3" descr="Industries Reliant on Sheet Metal Fabrication">
            <a:extLst>
              <a:ext uri="{FF2B5EF4-FFF2-40B4-BE49-F238E27FC236}">
                <a16:creationId xmlns:a16="http://schemas.microsoft.com/office/drawing/2014/main" id="{BF9C6CDE-A9C2-45BC-AB4B-B1E076F93D06}"/>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40542" y="2441574"/>
            <a:ext cx="6549131" cy="3903807"/>
          </a:xfrm>
          <a:prstGeom prst="rect">
            <a:avLst/>
          </a:prstGeom>
          <a:noFill/>
          <a:ln>
            <a:noFill/>
          </a:ln>
        </p:spPr>
      </p:pic>
      <p:sp>
        <p:nvSpPr>
          <p:cNvPr id="3" name="Content Placeholder 2">
            <a:extLst>
              <a:ext uri="{FF2B5EF4-FFF2-40B4-BE49-F238E27FC236}">
                <a16:creationId xmlns:a16="http://schemas.microsoft.com/office/drawing/2014/main" id="{F97ED827-0694-4096-B2B2-6E997D3CB2BC}"/>
              </a:ext>
            </a:extLst>
          </p:cNvPr>
          <p:cNvSpPr>
            <a:spLocks noGrp="1"/>
          </p:cNvSpPr>
          <p:nvPr>
            <p:ph idx="1"/>
          </p:nvPr>
        </p:nvSpPr>
        <p:spPr>
          <a:xfrm>
            <a:off x="838200" y="1929383"/>
            <a:ext cx="7072745" cy="3903807"/>
          </a:xfrm>
        </p:spPr>
        <p:style>
          <a:lnRef idx="2">
            <a:schemeClr val="dk1"/>
          </a:lnRef>
          <a:fillRef idx="1">
            <a:schemeClr val="lt1"/>
          </a:fillRef>
          <a:effectRef idx="0">
            <a:schemeClr val="dk1"/>
          </a:effectRef>
          <a:fontRef idx="minor">
            <a:schemeClr val="dk1"/>
          </a:fontRef>
        </p:style>
        <p:txBody>
          <a:bodyPr>
            <a:normAutofit fontScale="77500" lnSpcReduction="20000"/>
          </a:bodyPr>
          <a:lstStyle/>
          <a:p>
            <a:pPr fontAlgn="base">
              <a:spcAft>
                <a:spcPts val="2100"/>
              </a:spcAft>
            </a:pPr>
            <a:r>
              <a:rPr lang="en-US" sz="2300" dirty="0">
                <a:effectLst/>
                <a:latin typeface="Century" panose="02040604050505020304" pitchFamily="18" charset="0"/>
                <a:ea typeface="Times New Roman" panose="02020603050405020304" pitchFamily="18" charset="0"/>
                <a:cs typeface="Times New Roman" panose="02020603050405020304" pitchFamily="18" charset="0"/>
              </a:rPr>
              <a:t>From microwaves to tractors to cars to forks, sheet metal is a cornerstone of many different things we use everyday.</a:t>
            </a:r>
          </a:p>
          <a:p>
            <a:pPr fontAlgn="base">
              <a:spcAft>
                <a:spcPts val="2100"/>
              </a:spcAft>
            </a:pPr>
            <a:r>
              <a:rPr lang="en-US" sz="2300" dirty="0">
                <a:effectLst/>
                <a:latin typeface="Century" panose="02040604050505020304" pitchFamily="18" charset="0"/>
                <a:ea typeface="Times New Roman" panose="02020603050405020304" pitchFamily="18" charset="0"/>
                <a:cs typeface="Times New Roman" panose="02020603050405020304" pitchFamily="18" charset="0"/>
              </a:rPr>
              <a:t>Sheet metal is metal that has been formed into a sheet that is thin and pliable, but maintains structural integrity and strength (unlike foil).</a:t>
            </a:r>
            <a:endParaRPr lang="en-US" sz="2300" dirty="0">
              <a:effectLst/>
              <a:latin typeface="Century" panose="02040604050505020304" pitchFamily="18" charset="0"/>
              <a:ea typeface="Calibri" panose="020F0502020204030204" pitchFamily="34" charset="0"/>
              <a:cs typeface="Times New Roman" panose="02020603050405020304" pitchFamily="18" charset="0"/>
            </a:endParaRPr>
          </a:p>
          <a:p>
            <a:pPr fontAlgn="base">
              <a:spcAft>
                <a:spcPts val="2100"/>
              </a:spcAft>
            </a:pPr>
            <a:r>
              <a:rPr lang="en-US" sz="2300" dirty="0">
                <a:effectLst/>
                <a:latin typeface="Century" panose="02040604050505020304" pitchFamily="18" charset="0"/>
                <a:ea typeface="Times New Roman" panose="02020603050405020304" pitchFamily="18" charset="0"/>
                <a:cs typeface="Times New Roman" panose="02020603050405020304" pitchFamily="18" charset="0"/>
              </a:rPr>
              <a:t>Sheet metal comes in 4 different forms: </a:t>
            </a:r>
            <a:r>
              <a:rPr lang="en-US" sz="2300" b="1" dirty="0">
                <a:effectLst/>
                <a:latin typeface="Century" panose="02040604050505020304" pitchFamily="18" charset="0"/>
                <a:ea typeface="Times New Roman" panose="02020603050405020304" pitchFamily="18" charset="0"/>
                <a:cs typeface="Times New Roman" panose="02020603050405020304" pitchFamily="18" charset="0"/>
              </a:rPr>
              <a:t>cold rolled steel, hot rolled steel, stainless steel and aluminum. </a:t>
            </a:r>
          </a:p>
          <a:p>
            <a:pPr fontAlgn="base">
              <a:spcAft>
                <a:spcPts val="2100"/>
              </a:spcAft>
            </a:pPr>
            <a:r>
              <a:rPr lang="en-US" sz="2300" dirty="0">
                <a:effectLst/>
                <a:latin typeface="Century" panose="02040604050505020304" pitchFamily="18" charset="0"/>
                <a:ea typeface="Times New Roman" panose="02020603050405020304" pitchFamily="18" charset="0"/>
                <a:cs typeface="Times New Roman" panose="02020603050405020304" pitchFamily="18" charset="0"/>
              </a:rPr>
              <a:t>Each of these different categories vary in thickness, hardness, strength and ideal application.</a:t>
            </a:r>
            <a:endParaRPr lang="en-US" sz="2300" dirty="0">
              <a:effectLst/>
              <a:latin typeface="Century" panose="02040604050505020304" pitchFamily="18" charset="0"/>
              <a:ea typeface="Calibri" panose="020F0502020204030204" pitchFamily="34" charset="0"/>
              <a:cs typeface="Times New Roman" panose="02020603050405020304" pitchFamily="18" charset="0"/>
            </a:endParaRPr>
          </a:p>
          <a:p>
            <a:endParaRPr lang="en-US" dirty="0">
              <a:latin typeface="Century" panose="02040604050505020304" pitchFamily="18" charset="0"/>
            </a:endParaRPr>
          </a:p>
        </p:txBody>
      </p:sp>
    </p:spTree>
    <p:extLst>
      <p:ext uri="{BB962C8B-B14F-4D97-AF65-F5344CB8AC3E}">
        <p14:creationId xmlns:p14="http://schemas.microsoft.com/office/powerpoint/2010/main" val="233031518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76E7450-BEE7-42BC-B779-5DFCBC265863}"/>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477982" y="365125"/>
            <a:ext cx="11236036" cy="6234481"/>
          </a:xfrm>
          <a:prstGeom prst="rect">
            <a:avLst/>
          </a:prstGeom>
        </p:spPr>
      </p:pic>
      <p:sp>
        <p:nvSpPr>
          <p:cNvPr id="2" name="Title 1">
            <a:extLst>
              <a:ext uri="{FF2B5EF4-FFF2-40B4-BE49-F238E27FC236}">
                <a16:creationId xmlns:a16="http://schemas.microsoft.com/office/drawing/2014/main" id="{2B57036D-89F8-4E3B-8DDA-EF5B8A3056A6}"/>
              </a:ext>
            </a:extLst>
          </p:cNvPr>
          <p:cNvSpPr>
            <a:spLocks noGrp="1"/>
          </p:cNvSpPr>
          <p:nvPr>
            <p:ph type="title"/>
          </p:nvPr>
        </p:nvSpPr>
        <p:spPr>
          <a:xfrm>
            <a:off x="952500" y="365125"/>
            <a:ext cx="10515600" cy="1325563"/>
          </a:xfrm>
        </p:spPr>
        <p:txBody>
          <a:bodyPr/>
          <a:lstStyle/>
          <a:p>
            <a:r>
              <a:rPr lang="en-US" b="1" dirty="0">
                <a:ln w="22225">
                  <a:solidFill>
                    <a:schemeClr val="tx1"/>
                  </a:solidFill>
                  <a:prstDash val="solid"/>
                </a:ln>
                <a:solidFill>
                  <a:schemeClr val="bg1"/>
                </a:solidFill>
                <a:latin typeface="Courier New" panose="02070309020205020404" pitchFamily="49" charset="0"/>
                <a:cs typeface="Courier New" panose="02070309020205020404" pitchFamily="49" charset="0"/>
              </a:rPr>
              <a:t>Cold Rolled Steel</a:t>
            </a:r>
          </a:p>
        </p:txBody>
      </p:sp>
      <p:sp>
        <p:nvSpPr>
          <p:cNvPr id="8" name="TextBox 7">
            <a:extLst>
              <a:ext uri="{FF2B5EF4-FFF2-40B4-BE49-F238E27FC236}">
                <a16:creationId xmlns:a16="http://schemas.microsoft.com/office/drawing/2014/main" id="{7B59AC03-43E2-4A5F-AF80-67439D60C21D}"/>
              </a:ext>
            </a:extLst>
          </p:cNvPr>
          <p:cNvSpPr txBox="1"/>
          <p:nvPr/>
        </p:nvSpPr>
        <p:spPr>
          <a:xfrm>
            <a:off x="1492827" y="2362379"/>
            <a:ext cx="9206345" cy="223997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fontAlgn="base">
              <a:lnSpc>
                <a:spcPct val="107000"/>
              </a:lnSpc>
              <a:spcAft>
                <a:spcPts val="660"/>
              </a:spcAft>
            </a:pPr>
            <a:r>
              <a:rPr lang="en-US" sz="2400" b="1" cap="all" dirty="0">
                <a:solidFill>
                  <a:schemeClr val="tx1"/>
                </a:solidFill>
                <a:effectLst/>
                <a:latin typeface="Century" panose="02040604050505020304" pitchFamily="18" charset="0"/>
                <a:ea typeface="Times New Roman" panose="02020603050405020304" pitchFamily="18" charset="0"/>
                <a:cs typeface="Times New Roman" panose="02020603050405020304" pitchFamily="18" charset="0"/>
              </a:rPr>
              <a:t>WHAT ITS USED FOR:</a:t>
            </a:r>
            <a:endParaRPr lang="en-US"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US"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Has a more finished appearance than hot rolled steel, and works best for anything that needs a polished, even appearance.</a:t>
            </a:r>
            <a:endParaRPr lang="en-US"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US"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Often used in home appliances, metal furniture, filing cabinets and school lockers.</a:t>
            </a:r>
            <a:endParaRPr lang="en-US"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US"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In construction, cold rolled steel is a common material for building steel sheds, industrial buildings and garages.</a:t>
            </a:r>
            <a:endParaRPr lang="en-US"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618179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29CCFC1-8901-4657-A6F3-8889D2AFB0F8}"/>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434492" y="365125"/>
            <a:ext cx="11323016" cy="6127750"/>
          </a:xfrm>
          <a:prstGeom prst="rect">
            <a:avLst/>
          </a:prstGeom>
        </p:spPr>
      </p:pic>
      <p:sp>
        <p:nvSpPr>
          <p:cNvPr id="2" name="Title 1">
            <a:extLst>
              <a:ext uri="{FF2B5EF4-FFF2-40B4-BE49-F238E27FC236}">
                <a16:creationId xmlns:a16="http://schemas.microsoft.com/office/drawing/2014/main" id="{0BCB0FD9-F9C0-4310-BD9C-105824A03B2F}"/>
              </a:ext>
            </a:extLst>
          </p:cNvPr>
          <p:cNvSpPr>
            <a:spLocks noGrp="1"/>
          </p:cNvSpPr>
          <p:nvPr>
            <p:ph type="title"/>
          </p:nvPr>
        </p:nvSpPr>
        <p:spPr/>
        <p:txBody>
          <a:bodyPr/>
          <a:lstStyle/>
          <a:p>
            <a:r>
              <a:rPr lang="en-US" b="1" dirty="0">
                <a:ln w="22225">
                  <a:solidFill>
                    <a:schemeClr val="tx1"/>
                  </a:solidFill>
                  <a:prstDash val="solid"/>
                </a:ln>
                <a:solidFill>
                  <a:schemeClr val="bg1"/>
                </a:solidFill>
                <a:latin typeface="Courier New" panose="02070309020205020404" pitchFamily="49" charset="0"/>
                <a:cs typeface="Courier New" panose="02070309020205020404" pitchFamily="49" charset="0"/>
              </a:rPr>
              <a:t>Hot Rolled Steel</a:t>
            </a:r>
            <a:endParaRPr lang="en-US" dirty="0"/>
          </a:p>
        </p:txBody>
      </p:sp>
      <p:sp>
        <p:nvSpPr>
          <p:cNvPr id="11" name="TextBox 10">
            <a:extLst>
              <a:ext uri="{FF2B5EF4-FFF2-40B4-BE49-F238E27FC236}">
                <a16:creationId xmlns:a16="http://schemas.microsoft.com/office/drawing/2014/main" id="{6AA9BC18-DF5B-4050-9798-CB8AC5B99087}"/>
              </a:ext>
            </a:extLst>
          </p:cNvPr>
          <p:cNvSpPr txBox="1"/>
          <p:nvPr/>
        </p:nvSpPr>
        <p:spPr>
          <a:xfrm>
            <a:off x="1125682" y="2405899"/>
            <a:ext cx="9940636" cy="2046201"/>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fontAlgn="base">
              <a:lnSpc>
                <a:spcPct val="107000"/>
              </a:lnSpc>
              <a:spcAft>
                <a:spcPts val="660"/>
              </a:spcAft>
            </a:pPr>
            <a:r>
              <a:rPr lang="en-US" sz="2400" b="1" cap="all" dirty="0">
                <a:solidFill>
                  <a:schemeClr val="tx1"/>
                </a:solidFill>
                <a:effectLst/>
                <a:latin typeface="Century" panose="02040604050505020304" pitchFamily="18" charset="0"/>
                <a:ea typeface="Times New Roman" panose="02020603050405020304" pitchFamily="18" charset="0"/>
                <a:cs typeface="Times New Roman" panose="02020603050405020304" pitchFamily="18" charset="0"/>
              </a:rPr>
              <a:t>WHAT IT’S USED FOR:</a:t>
            </a:r>
            <a:endParaRPr lang="en-US"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US" sz="1800"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Structural components like I beams, cross sections, rail tracks and sheet metal</a:t>
            </a:r>
            <a:endParaRPr lang="en-US"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US" sz="1800"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Commonly used for art sculptures (after stainless steel)</a:t>
            </a:r>
            <a:endParaRPr lang="en-US"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US" sz="1800"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Used for truck frames and auto seat frames</a:t>
            </a:r>
            <a:endParaRPr lang="en-US"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US" sz="1800"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Used widely in agriculture equipment thanks to its strength and flexibility</a:t>
            </a:r>
            <a:endParaRPr lang="en-US"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324958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461CFD0-F25A-4C9D-B117-23D217E2DEB8}"/>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398924" y="365125"/>
            <a:ext cx="11394152" cy="6129982"/>
          </a:xfrm>
          <a:prstGeom prst="rect">
            <a:avLst/>
          </a:prstGeom>
        </p:spPr>
      </p:pic>
      <p:sp>
        <p:nvSpPr>
          <p:cNvPr id="2" name="Title 1">
            <a:extLst>
              <a:ext uri="{FF2B5EF4-FFF2-40B4-BE49-F238E27FC236}">
                <a16:creationId xmlns:a16="http://schemas.microsoft.com/office/drawing/2014/main" id="{B0865672-45B2-47A0-B14E-C31FF6773FF0}"/>
              </a:ext>
            </a:extLst>
          </p:cNvPr>
          <p:cNvSpPr>
            <a:spLocks noGrp="1"/>
          </p:cNvSpPr>
          <p:nvPr>
            <p:ph type="title"/>
          </p:nvPr>
        </p:nvSpPr>
        <p:spPr/>
        <p:txBody>
          <a:bodyPr/>
          <a:lstStyle/>
          <a:p>
            <a:r>
              <a:rPr lang="en-US" b="1" dirty="0">
                <a:ln w="22225">
                  <a:solidFill>
                    <a:schemeClr val="tx1"/>
                  </a:solidFill>
                  <a:prstDash val="solid"/>
                </a:ln>
                <a:solidFill>
                  <a:schemeClr val="bg1"/>
                </a:solidFill>
                <a:latin typeface="Courier New" panose="02070309020205020404" pitchFamily="49" charset="0"/>
                <a:cs typeface="Courier New" panose="02070309020205020404" pitchFamily="49" charset="0"/>
              </a:rPr>
              <a:t>Stainless Steel</a:t>
            </a:r>
            <a:endParaRPr lang="en-US" dirty="0"/>
          </a:p>
        </p:txBody>
      </p:sp>
      <p:sp>
        <p:nvSpPr>
          <p:cNvPr id="8" name="TextBox 7">
            <a:extLst>
              <a:ext uri="{FF2B5EF4-FFF2-40B4-BE49-F238E27FC236}">
                <a16:creationId xmlns:a16="http://schemas.microsoft.com/office/drawing/2014/main" id="{D5FA4FAC-4CD7-4C4B-9442-D3C047F2AF16}"/>
              </a:ext>
            </a:extLst>
          </p:cNvPr>
          <p:cNvSpPr txBox="1"/>
          <p:nvPr/>
        </p:nvSpPr>
        <p:spPr>
          <a:xfrm>
            <a:off x="618562" y="1986842"/>
            <a:ext cx="10954876" cy="2884316"/>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fontAlgn="base">
              <a:lnSpc>
                <a:spcPct val="107000"/>
              </a:lnSpc>
              <a:spcAft>
                <a:spcPts val="660"/>
              </a:spcAft>
            </a:pPr>
            <a:r>
              <a:rPr lang="en-US" sz="2400" b="1" cap="all" dirty="0">
                <a:solidFill>
                  <a:schemeClr val="tx1"/>
                </a:solidFill>
                <a:effectLst/>
                <a:latin typeface="Century" panose="02040604050505020304" pitchFamily="18" charset="0"/>
                <a:ea typeface="Times New Roman" panose="02020603050405020304" pitchFamily="18" charset="0"/>
                <a:cs typeface="Times New Roman" panose="02020603050405020304" pitchFamily="18" charset="0"/>
              </a:rPr>
              <a:t>WHAT ITS USED FOR:</a:t>
            </a:r>
          </a:p>
          <a:p>
            <a:pPr marL="285750" indent="-285750" fontAlgn="base">
              <a:lnSpc>
                <a:spcPct val="107000"/>
              </a:lnSpc>
              <a:spcAft>
                <a:spcPts val="660"/>
              </a:spcAft>
              <a:buFont typeface="Arial" panose="020B0604020202020204" pitchFamily="34" charset="0"/>
              <a:buChar char="•"/>
            </a:pPr>
            <a:r>
              <a:rPr lang="en-US"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Commonly used in construction thanks to its strength, flexibility and resistance to corrosion.</a:t>
            </a:r>
          </a:p>
          <a:p>
            <a:pPr marL="285750" indent="-285750" fontAlgn="base">
              <a:lnSpc>
                <a:spcPct val="107000"/>
              </a:lnSpc>
              <a:spcAft>
                <a:spcPts val="660"/>
              </a:spcAft>
              <a:buFont typeface="Arial" panose="020B0604020202020204" pitchFamily="34" charset="0"/>
              <a:buChar char="•"/>
            </a:pPr>
            <a:r>
              <a:rPr lang="en-US"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Used in car exhaust systems, trim and grills and structural components.</a:t>
            </a:r>
          </a:p>
          <a:p>
            <a:pPr marL="285750" indent="-285750" fontAlgn="base">
              <a:lnSpc>
                <a:spcPct val="107000"/>
              </a:lnSpc>
              <a:spcAft>
                <a:spcPts val="660"/>
              </a:spcAft>
              <a:buFont typeface="Arial" panose="020B0604020202020204" pitchFamily="34" charset="0"/>
              <a:buChar char="•"/>
            </a:pPr>
            <a:r>
              <a:rPr lang="en-US"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Used in surgical and dental instruments, MRI scanners, surgical implants, and pins and plates used to fix broken bones in place.</a:t>
            </a:r>
          </a:p>
          <a:p>
            <a:pPr marL="285750" indent="-285750" fontAlgn="base">
              <a:lnSpc>
                <a:spcPct val="107000"/>
              </a:lnSpc>
              <a:spcAft>
                <a:spcPts val="660"/>
              </a:spcAft>
              <a:buFont typeface="Arial" panose="020B0604020202020204" pitchFamily="34" charset="0"/>
              <a:buChar char="•"/>
            </a:pPr>
            <a:r>
              <a:rPr lang="en-US"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Used in kitchen accessories, kitchen appliances, sinks, counters, cutlery and cookware.</a:t>
            </a:r>
          </a:p>
          <a:p>
            <a:pPr marL="285750" indent="-285750" fontAlgn="base">
              <a:lnSpc>
                <a:spcPct val="107000"/>
              </a:lnSpc>
              <a:spcAft>
                <a:spcPts val="660"/>
              </a:spcAft>
              <a:buFont typeface="Arial" panose="020B0604020202020204" pitchFamily="34" charset="0"/>
              <a:buChar char="•"/>
            </a:pPr>
            <a:r>
              <a:rPr lang="en-US" sz="16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rPr>
              <a:t>Used to make storage tanks, valves, pipes and other components.</a:t>
            </a:r>
          </a:p>
          <a:p>
            <a:pPr fontAlgn="base">
              <a:lnSpc>
                <a:spcPct val="107000"/>
              </a:lnSpc>
              <a:spcAft>
                <a:spcPts val="660"/>
              </a:spcAft>
            </a:pPr>
            <a:endParaRPr lang="en-US"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46360675"/>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C53F8C6-B836-4255-A4C2-302667642DE4}"/>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Lst>
          </a:blip>
          <a:stretch>
            <a:fillRect/>
          </a:stretch>
        </p:blipFill>
        <p:spPr>
          <a:xfrm>
            <a:off x="396401" y="223440"/>
            <a:ext cx="11399198" cy="6411119"/>
          </a:xfrm>
          <a:prstGeom prst="rect">
            <a:avLst/>
          </a:prstGeom>
        </p:spPr>
      </p:pic>
      <p:sp>
        <p:nvSpPr>
          <p:cNvPr id="2" name="Title 1">
            <a:extLst>
              <a:ext uri="{FF2B5EF4-FFF2-40B4-BE49-F238E27FC236}">
                <a16:creationId xmlns:a16="http://schemas.microsoft.com/office/drawing/2014/main" id="{03466DD8-41B1-413B-89B5-4781D015BD47}"/>
              </a:ext>
            </a:extLst>
          </p:cNvPr>
          <p:cNvSpPr>
            <a:spLocks noGrp="1"/>
          </p:cNvSpPr>
          <p:nvPr>
            <p:ph type="title"/>
          </p:nvPr>
        </p:nvSpPr>
        <p:spPr/>
        <p:txBody>
          <a:bodyPr/>
          <a:lstStyle/>
          <a:p>
            <a:r>
              <a:rPr lang="en-US" b="1" dirty="0">
                <a:ln w="22225">
                  <a:solidFill>
                    <a:schemeClr val="tx1"/>
                  </a:solidFill>
                  <a:prstDash val="solid"/>
                </a:ln>
                <a:solidFill>
                  <a:schemeClr val="bg1"/>
                </a:solidFill>
                <a:latin typeface="Courier New" panose="02070309020205020404" pitchFamily="49" charset="0"/>
                <a:cs typeface="Courier New" panose="02070309020205020404" pitchFamily="49" charset="0"/>
              </a:rPr>
              <a:t>Aluminum</a:t>
            </a:r>
            <a:endParaRPr lang="en-US" dirty="0"/>
          </a:p>
        </p:txBody>
      </p:sp>
      <p:sp>
        <p:nvSpPr>
          <p:cNvPr id="7" name="TextBox 6">
            <a:extLst>
              <a:ext uri="{FF2B5EF4-FFF2-40B4-BE49-F238E27FC236}">
                <a16:creationId xmlns:a16="http://schemas.microsoft.com/office/drawing/2014/main" id="{4195A89F-CF0F-4469-8E80-33F9559FCBA5}"/>
              </a:ext>
            </a:extLst>
          </p:cNvPr>
          <p:cNvSpPr txBox="1"/>
          <p:nvPr/>
        </p:nvSpPr>
        <p:spPr>
          <a:xfrm>
            <a:off x="1252104" y="1613694"/>
            <a:ext cx="9687791" cy="3630609"/>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pPr fontAlgn="base">
              <a:lnSpc>
                <a:spcPct val="107000"/>
              </a:lnSpc>
              <a:spcAft>
                <a:spcPts val="660"/>
              </a:spcAft>
            </a:pPr>
            <a:r>
              <a:rPr lang="en-US" sz="2400" b="1" cap="all" dirty="0">
                <a:solidFill>
                  <a:schemeClr val="tx1"/>
                </a:solidFill>
                <a:effectLst/>
                <a:latin typeface="Century" panose="02040604050505020304" pitchFamily="18" charset="0"/>
                <a:ea typeface="Times New Roman" panose="02020603050405020304" pitchFamily="18" charset="0"/>
                <a:cs typeface="Times New Roman" panose="02020603050405020304" pitchFamily="18" charset="0"/>
              </a:rPr>
              <a:t>WHAT ITS USED FOR:</a:t>
            </a:r>
            <a:endParaRPr lang="en-US" sz="1400" dirty="0">
              <a:solidFill>
                <a:schemeClr val="tx1"/>
              </a:solidFill>
              <a:effectLst/>
              <a:latin typeface="Century" panose="02040604050505020304" pitchFamily="18" charset="0"/>
              <a:ea typeface="Calibri" panose="020F0502020204030204" pitchFamily="34" charset="0"/>
              <a:cs typeface="Times New Roman" panose="02020603050405020304" pitchFamily="18" charset="0"/>
            </a:endParaRPr>
          </a:p>
          <a:p>
            <a:pPr marL="285750" lvl="0" indent="-285750" fontAlgn="base">
              <a:lnSpc>
                <a:spcPct val="107000"/>
              </a:lnSpc>
              <a:spcAft>
                <a:spcPts val="800"/>
              </a:spcAft>
              <a:buSzPts val="1000"/>
              <a:buFont typeface="Arial" panose="020B0604020202020204" pitchFamily="34" charset="0"/>
              <a:buChar char="•"/>
              <a:tabLst>
                <a:tab pos="457200" algn="l"/>
              </a:tabLst>
            </a:pPr>
            <a:r>
              <a:rPr lang="en-US"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Used in transportation — because of its lighter weight, less force is required to move the vehicle</a:t>
            </a:r>
          </a:p>
          <a:p>
            <a:pPr marL="285750" lvl="0" indent="-285750" fontAlgn="base">
              <a:lnSpc>
                <a:spcPct val="107000"/>
              </a:lnSpc>
              <a:spcAft>
                <a:spcPts val="800"/>
              </a:spcAft>
              <a:buSzPts val="1000"/>
              <a:buFont typeface="Arial" panose="020B0604020202020204" pitchFamily="34" charset="0"/>
              <a:buChar char="•"/>
              <a:tabLst>
                <a:tab pos="457200" algn="l"/>
              </a:tabLst>
            </a:pPr>
            <a:r>
              <a:rPr lang="en-US"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Used to build homes — aluminum need very low maintenance and is thermally efficient, which keeps homes warm in winter and cool in summer (plus it has a smooth finish and can be curved or cut in any shape)</a:t>
            </a:r>
          </a:p>
          <a:p>
            <a:pPr marL="285750" lvl="0" indent="-285750" fontAlgn="base">
              <a:lnSpc>
                <a:spcPct val="107000"/>
              </a:lnSpc>
              <a:spcAft>
                <a:spcPts val="800"/>
              </a:spcAft>
              <a:buSzPts val="1000"/>
              <a:buFont typeface="Arial" panose="020B0604020202020204" pitchFamily="34" charset="0"/>
              <a:buChar char="•"/>
              <a:tabLst>
                <a:tab pos="457200" algn="l"/>
              </a:tabLst>
            </a:pPr>
            <a:r>
              <a:rPr lang="en-US"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Used in long distance power lines thanks to low density and corrosion-resistance</a:t>
            </a:r>
          </a:p>
          <a:p>
            <a:pPr marL="285750" lvl="0" indent="-285750" fontAlgn="base">
              <a:lnSpc>
                <a:spcPct val="107000"/>
              </a:lnSpc>
              <a:spcAft>
                <a:spcPts val="800"/>
              </a:spcAft>
              <a:buSzPts val="1000"/>
              <a:buFont typeface="Arial" panose="020B0604020202020204" pitchFamily="34" charset="0"/>
              <a:buChar char="•"/>
              <a:tabLst>
                <a:tab pos="457200" algn="l"/>
              </a:tabLst>
            </a:pPr>
            <a:r>
              <a:rPr lang="en-US"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Used in consumer goods like smartphones, tablets, laptops, and flat screen TVs</a:t>
            </a:r>
          </a:p>
          <a:p>
            <a:pPr marL="285750" lvl="0" indent="-285750" fontAlgn="base">
              <a:lnSpc>
                <a:spcPct val="107000"/>
              </a:lnSpc>
              <a:spcAft>
                <a:spcPts val="800"/>
              </a:spcAft>
              <a:buSzPts val="1000"/>
              <a:buFont typeface="Arial" panose="020B0604020202020204" pitchFamily="34" charset="0"/>
              <a:buChar char="•"/>
              <a:tabLst>
                <a:tab pos="457200" algn="l"/>
              </a:tabLst>
            </a:pPr>
            <a:r>
              <a:rPr lang="en-US"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Used in motors, appliances, power systems, television </a:t>
            </a:r>
            <a:r>
              <a:rPr lang="en-US" dirty="0" err="1">
                <a:solidFill>
                  <a:schemeClr val="tx1"/>
                </a:solidFill>
                <a:effectLst/>
                <a:latin typeface="Century" panose="02040604050505020304" pitchFamily="18" charset="0"/>
                <a:ea typeface="Times New Roman" panose="02020603050405020304" pitchFamily="18" charset="0"/>
                <a:cs typeface="Arial" panose="020B0604020202020204" pitchFamily="34" charset="0"/>
              </a:rPr>
              <a:t>antennaes</a:t>
            </a:r>
            <a:r>
              <a:rPr lang="en-US"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 satellite </a:t>
            </a:r>
            <a:r>
              <a:rPr lang="en-US" dirty="0" err="1">
                <a:solidFill>
                  <a:schemeClr val="tx1"/>
                </a:solidFill>
                <a:effectLst/>
                <a:latin typeface="Century" panose="02040604050505020304" pitchFamily="18" charset="0"/>
                <a:ea typeface="Times New Roman" panose="02020603050405020304" pitchFamily="18" charset="0"/>
                <a:cs typeface="Arial" panose="020B0604020202020204" pitchFamily="34" charset="0"/>
              </a:rPr>
              <a:t>dishe</a:t>
            </a:r>
            <a:r>
              <a:rPr lang="en-US" dirty="0">
                <a:solidFill>
                  <a:schemeClr val="tx1"/>
                </a:solidFill>
                <a:effectLst/>
                <a:latin typeface="Century" panose="02040604050505020304" pitchFamily="18" charset="0"/>
                <a:ea typeface="Times New Roman" panose="02020603050405020304" pitchFamily="18" charset="0"/>
                <a:cs typeface="Arial" panose="020B0604020202020204" pitchFamily="34" charset="0"/>
              </a:rPr>
              <a:t> and LED</a:t>
            </a:r>
          </a:p>
        </p:txBody>
      </p:sp>
    </p:spTree>
    <p:extLst>
      <p:ext uri="{BB962C8B-B14F-4D97-AF65-F5344CB8AC3E}">
        <p14:creationId xmlns:p14="http://schemas.microsoft.com/office/powerpoint/2010/main" val="2695231884"/>
      </p:ext>
    </p:extLst>
  </p:cSld>
  <p:clrMapOvr>
    <a:masterClrMapping/>
  </p:clrMapOvr>
  <p:transition spd="slow">
    <p:push dir="u"/>
  </p:transition>
</p:sld>
</file>

<file path=ppt/theme/theme1.xml><?xml version="1.0" encoding="utf-8"?>
<a:theme xmlns:a="http://schemas.openxmlformats.org/drawingml/2006/main" name="Sketchy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446</TotalTime>
  <Words>1379</Words>
  <Application>Microsoft Office PowerPoint</Application>
  <PresentationFormat>Widescreen</PresentationFormat>
  <Paragraphs>126</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Century</vt:lpstr>
      <vt:lpstr>Courier New</vt:lpstr>
      <vt:lpstr>Modern Love</vt:lpstr>
      <vt:lpstr>Symbol</vt:lpstr>
      <vt:lpstr>The Hand</vt:lpstr>
      <vt:lpstr>SketchyVTI</vt:lpstr>
      <vt:lpstr>Sheet Metal Shop</vt:lpstr>
      <vt:lpstr>What is Sheet Metal?</vt:lpstr>
      <vt:lpstr>Sheet Metal Shop</vt:lpstr>
      <vt:lpstr>Types of Sheet Metal Fabrication Metals</vt:lpstr>
      <vt:lpstr>Applications</vt:lpstr>
      <vt:lpstr>Cold Rolled Steel</vt:lpstr>
      <vt:lpstr>Hot Rolled Steel</vt:lpstr>
      <vt:lpstr>Stainless Steel</vt:lpstr>
      <vt:lpstr>Aluminum</vt:lpstr>
      <vt:lpstr>Advancements</vt:lpstr>
      <vt:lpstr>PowerPoint Presentation</vt:lpstr>
      <vt:lpstr>PowerPoint Presentation</vt:lpstr>
      <vt:lpstr>Automated  Systems</vt:lpstr>
      <vt:lpstr>Eco-Friendliness</vt:lpstr>
      <vt:lpstr>Bibliography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Sheet Metal Shop</dc:title>
  <dc:creator>Chahel Gupta</dc:creator>
  <cp:lastModifiedBy>Chahel Gupta</cp:lastModifiedBy>
  <cp:revision>17</cp:revision>
  <dcterms:created xsi:type="dcterms:W3CDTF">2021-03-01T10:36:43Z</dcterms:created>
  <dcterms:modified xsi:type="dcterms:W3CDTF">2021-03-02T16:10:16Z</dcterms:modified>
</cp:coreProperties>
</file>

<file path=docProps/thumbnail.jpeg>
</file>